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3" r:id="rId1"/>
    <p:sldMasterId id="2147483725" r:id="rId2"/>
  </p:sldMasterIdLst>
  <p:notesMasterIdLst>
    <p:notesMasterId r:id="rId36"/>
  </p:notesMasterIdLst>
  <p:handoutMasterIdLst>
    <p:handoutMasterId r:id="rId37"/>
  </p:handoutMasterIdLst>
  <p:sldIdLst>
    <p:sldId id="256" r:id="rId3"/>
    <p:sldId id="257" r:id="rId4"/>
    <p:sldId id="296" r:id="rId5"/>
    <p:sldId id="297" r:id="rId6"/>
    <p:sldId id="261" r:id="rId7"/>
    <p:sldId id="302" r:id="rId8"/>
    <p:sldId id="264" r:id="rId9"/>
    <p:sldId id="265" r:id="rId10"/>
    <p:sldId id="266" r:id="rId11"/>
    <p:sldId id="267" r:id="rId12"/>
    <p:sldId id="298" r:id="rId13"/>
    <p:sldId id="269" r:id="rId14"/>
    <p:sldId id="262" r:id="rId15"/>
    <p:sldId id="270" r:id="rId16"/>
    <p:sldId id="303" r:id="rId17"/>
    <p:sldId id="304" r:id="rId18"/>
    <p:sldId id="300" r:id="rId19"/>
    <p:sldId id="299" r:id="rId20"/>
    <p:sldId id="307" r:id="rId21"/>
    <p:sldId id="308" r:id="rId22"/>
    <p:sldId id="309" r:id="rId23"/>
    <p:sldId id="310" r:id="rId24"/>
    <p:sldId id="311" r:id="rId25"/>
    <p:sldId id="312" r:id="rId26"/>
    <p:sldId id="314" r:id="rId27"/>
    <p:sldId id="315" r:id="rId28"/>
    <p:sldId id="317" r:id="rId29"/>
    <p:sldId id="321" r:id="rId30"/>
    <p:sldId id="322" r:id="rId31"/>
    <p:sldId id="318" r:id="rId32"/>
    <p:sldId id="319" r:id="rId33"/>
    <p:sldId id="320" r:id="rId34"/>
    <p:sldId id="323" r:id="rId35"/>
  </p:sldIdLst>
  <p:sldSz cx="9144000" cy="5143500" type="screen16x9"/>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0655873-1BD4-41E5-92B6-AD94756DAE97}">
          <p14:sldIdLst>
            <p14:sldId id="256"/>
            <p14:sldId id="257"/>
            <p14:sldId id="296"/>
            <p14:sldId id="297"/>
            <p14:sldId id="261"/>
            <p14:sldId id="302"/>
            <p14:sldId id="264"/>
            <p14:sldId id="265"/>
            <p14:sldId id="266"/>
            <p14:sldId id="267"/>
            <p14:sldId id="298"/>
            <p14:sldId id="269"/>
            <p14:sldId id="262"/>
            <p14:sldId id="270"/>
            <p14:sldId id="303"/>
            <p14:sldId id="304"/>
            <p14:sldId id="300"/>
            <p14:sldId id="299"/>
            <p14:sldId id="307"/>
            <p14:sldId id="308"/>
            <p14:sldId id="309"/>
            <p14:sldId id="310"/>
            <p14:sldId id="311"/>
            <p14:sldId id="312"/>
            <p14:sldId id="314"/>
            <p14:sldId id="315"/>
            <p14:sldId id="317"/>
            <p14:sldId id="321"/>
            <p14:sldId id="322"/>
            <p14:sldId id="318"/>
            <p14:sldId id="319"/>
            <p14:sldId id="320"/>
            <p14:sldId id="323"/>
          </p14:sldIdLst>
        </p14:section>
      </p14:sectionLst>
    </p:ext>
    <p:ext uri="{EFAFB233-063F-42B5-8137-9DF3F51BA10A}">
      <p15:sldGuideLst xmlns:p15="http://schemas.microsoft.com/office/powerpoint/2012/main">
        <p15:guide id="1" orient="horz" pos="531" userDrawn="1">
          <p15:clr>
            <a:srgbClr val="A4A3A4"/>
          </p15:clr>
        </p15:guide>
        <p15:guide id="2" orient="horz" pos="2902">
          <p15:clr>
            <a:srgbClr val="A4A3A4"/>
          </p15:clr>
        </p15:guide>
        <p15:guide id="3" pos="345">
          <p15:clr>
            <a:srgbClr val="A4A3A4"/>
          </p15:clr>
        </p15:guide>
        <p15:guide id="4" pos="5366">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5CD"/>
    <a:srgbClr val="CDDA32"/>
    <a:srgbClr val="505708"/>
    <a:srgbClr val="E73C1B"/>
    <a:srgbClr val="E6320F"/>
    <a:srgbClr val="E6EF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6" autoAdjust="0"/>
    <p:restoredTop sz="95387" autoAdjust="0"/>
  </p:normalViewPr>
  <p:slideViewPr>
    <p:cSldViewPr snapToGrid="0" snapToObjects="1">
      <p:cViewPr varScale="1">
        <p:scale>
          <a:sx n="116" d="100"/>
          <a:sy n="116" d="100"/>
        </p:scale>
        <p:origin x="342" y="51"/>
      </p:cViewPr>
      <p:guideLst>
        <p:guide orient="horz" pos="531"/>
        <p:guide orient="horz" pos="2902"/>
        <p:guide pos="345"/>
        <p:guide pos="5366"/>
      </p:guideLst>
    </p:cSldViewPr>
  </p:slideViewPr>
  <p:outlineViewPr>
    <p:cViewPr>
      <p:scale>
        <a:sx n="33" d="100"/>
        <a:sy n="33" d="100"/>
      </p:scale>
      <p:origin x="36" y="4872"/>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81" d="100"/>
          <a:sy n="81" d="100"/>
        </p:scale>
        <p:origin x="3996"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52016" y="9430306"/>
            <a:ext cx="2945659" cy="496332"/>
          </a:xfrm>
          <a:prstGeom prst="rect">
            <a:avLst/>
          </a:prstGeom>
        </p:spPr>
        <p:txBody>
          <a:bodyPr vert="horz" lIns="91440" tIns="45720" rIns="91440" bIns="45720" rtlCol="0" anchor="b" anchorCtr="0"/>
          <a:lstStyle>
            <a:lvl1pPr algn="r">
              <a:defRPr sz="1200"/>
            </a:lvl1pPr>
          </a:lstStyle>
          <a:p>
            <a:fld id="{A4F87B00-D7D7-4E73-88E5-5DF5797B2681}" type="datetimeFigureOut">
              <a:rPr lang="de-AT" smtClean="0"/>
              <a:t>18.09.2025</a:t>
            </a:fld>
            <a:endParaRPr lang="de-AT" dirty="0"/>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dirty="0"/>
          </a:p>
        </p:txBody>
      </p:sp>
      <p:sp>
        <p:nvSpPr>
          <p:cNvPr id="6" name="Foliennummernplatzhalter 5"/>
          <p:cNvSpPr>
            <a:spLocks noGrp="1"/>
          </p:cNvSpPr>
          <p:nvPr>
            <p:ph type="sldNum" sz="quarter" idx="3"/>
          </p:nvPr>
        </p:nvSpPr>
        <p:spPr>
          <a:xfrm>
            <a:off x="2945659" y="9428583"/>
            <a:ext cx="904784" cy="496332"/>
          </a:xfrm>
          <a:prstGeom prst="rect">
            <a:avLst/>
          </a:prstGeom>
        </p:spPr>
        <p:txBody>
          <a:bodyPr vert="horz" lIns="91440" tIns="45720" rIns="91440" bIns="45720" rtlCol="0" anchor="b"/>
          <a:lstStyle>
            <a:lvl1pPr algn="r">
              <a:defRPr sz="1200"/>
            </a:lvl1pPr>
          </a:lstStyle>
          <a:p>
            <a:pPr algn="ctr"/>
            <a:fld id="{1BCACBB0-6C6B-4B3E-B6E6-54B62284C21B}" type="slidenum">
              <a:rPr lang="de-AT" smtClean="0"/>
              <a:pPr algn="ctr"/>
              <a:t>‹#›</a:t>
            </a:fld>
            <a:endParaRPr lang="de-AT" dirty="0"/>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292655" y="432000"/>
            <a:ext cx="1486535" cy="460800"/>
          </a:xfrm>
          <a:prstGeom prst="rect">
            <a:avLst/>
          </a:prstGeom>
          <a:noFill/>
          <a:ln>
            <a:noFill/>
          </a:ln>
        </p:spPr>
      </p:pic>
    </p:spTree>
    <p:extLst>
      <p:ext uri="{BB962C8B-B14F-4D97-AF65-F5344CB8AC3E}">
        <p14:creationId xmlns:p14="http://schemas.microsoft.com/office/powerpoint/2010/main" val="1483347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2016" y="9428582"/>
            <a:ext cx="2945659" cy="496332"/>
          </a:xfrm>
          <a:prstGeom prst="rect">
            <a:avLst/>
          </a:prstGeom>
        </p:spPr>
        <p:txBody>
          <a:bodyPr vert="horz" lIns="91440" tIns="45720" rIns="91440" bIns="45720" rtlCol="0" anchor="b" anchorCtr="0"/>
          <a:lstStyle>
            <a:lvl1pPr algn="r">
              <a:defRPr sz="1200"/>
            </a:lvl1pPr>
          </a:lstStyle>
          <a:p>
            <a:fld id="{64F923B6-97FF-4AF0-A17D-1758840DBBE2}" type="datetimeFigureOut">
              <a:rPr lang="de-AT" smtClean="0"/>
              <a:t>18.09.2025</a:t>
            </a:fld>
            <a:endParaRPr lang="de-AT"/>
          </a:p>
        </p:txBody>
      </p:sp>
      <p:sp>
        <p:nvSpPr>
          <p:cNvPr id="4" name="Folienbildplatzhalter 3"/>
          <p:cNvSpPr>
            <a:spLocks noGrp="1" noRot="1" noChangeAspect="1"/>
          </p:cNvSpPr>
          <p:nvPr>
            <p:ph type="sldImg" idx="2"/>
          </p:nvPr>
        </p:nvSpPr>
        <p:spPr>
          <a:xfrm>
            <a:off x="-317500" y="674688"/>
            <a:ext cx="7432675" cy="418147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854894" y="4963319"/>
            <a:ext cx="5090351" cy="4218821"/>
          </a:xfrm>
          <a:prstGeom prst="rect">
            <a:avLst/>
          </a:prstGeom>
        </p:spPr>
        <p:txBody>
          <a:bodyPr vert="horz" lIns="91440" tIns="45720" rIns="91440" bIns="4572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2945659" y="9428582"/>
            <a:ext cx="904784" cy="498056"/>
          </a:xfrm>
          <a:prstGeom prst="rect">
            <a:avLst/>
          </a:prstGeom>
        </p:spPr>
        <p:txBody>
          <a:bodyPr vert="horz" lIns="91440" tIns="45720" rIns="91440" bIns="45720" rtlCol="0" anchor="b"/>
          <a:lstStyle>
            <a:lvl1pPr algn="ctr">
              <a:defRPr sz="1200"/>
            </a:lvl1pPr>
          </a:lstStyle>
          <a:p>
            <a:fld id="{F0A5DA3B-92D6-4D4B-9895-D15CB563B5E4}" type="slidenum">
              <a:rPr lang="de-AT" smtClean="0"/>
              <a:pPr/>
              <a:t>‹#›</a:t>
            </a:fld>
            <a:endParaRPr lang="de-AT"/>
          </a:p>
        </p:txBody>
      </p:sp>
    </p:spTree>
    <p:extLst>
      <p:ext uri="{BB962C8B-B14F-4D97-AF65-F5344CB8AC3E}">
        <p14:creationId xmlns:p14="http://schemas.microsoft.com/office/powerpoint/2010/main" val="1136113356"/>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200"/>
      </a:spcBef>
      <a:defRPr sz="1200" kern="1200">
        <a:solidFill>
          <a:schemeClr val="tx1"/>
        </a:solidFill>
        <a:latin typeface="+mn-lt"/>
        <a:ea typeface="+mn-ea"/>
        <a:cs typeface="+mn-cs"/>
      </a:defRPr>
    </a:lvl1pPr>
    <a:lvl2pPr marL="396000" indent="-171450" algn="l" defTabSz="914400" rtl="0" eaLnBrk="1" latinLnBrk="0" hangingPunct="1">
      <a:spcBef>
        <a:spcPts val="200"/>
      </a:spcBef>
      <a:buFont typeface="Arial" pitchFamily="34" charset="0"/>
      <a:buChar char="•"/>
      <a:defRPr sz="1200" kern="1200">
        <a:solidFill>
          <a:schemeClr val="tx1"/>
        </a:solidFill>
        <a:latin typeface="+mn-lt"/>
        <a:ea typeface="+mn-ea"/>
        <a:cs typeface="+mn-cs"/>
      </a:defRPr>
    </a:lvl2pPr>
    <a:lvl3pPr marL="792000" indent="-171450" algn="l" defTabSz="914400" rtl="0" eaLnBrk="1" latinLnBrk="0" hangingPunct="1">
      <a:spcBef>
        <a:spcPts val="200"/>
      </a:spcBef>
      <a:buFont typeface="Courier New" pitchFamily="49" charset="0"/>
      <a:buChar char="o"/>
      <a:defRPr sz="1200" kern="1200">
        <a:solidFill>
          <a:schemeClr val="tx1"/>
        </a:solidFill>
        <a:latin typeface="+mn-lt"/>
        <a:ea typeface="+mn-ea"/>
        <a:cs typeface="+mn-cs"/>
      </a:defRPr>
    </a:lvl3pPr>
    <a:lvl4pPr marL="1188000" indent="-171450" algn="l" defTabSz="914400" rtl="0" eaLnBrk="1" latinLnBrk="0" hangingPunct="1">
      <a:spcBef>
        <a:spcPts val="200"/>
      </a:spcBef>
      <a:buFont typeface="Wingdings" pitchFamily="2" charset="2"/>
      <a:buChar char="§"/>
      <a:defRPr sz="1200" kern="1200">
        <a:solidFill>
          <a:schemeClr val="tx1"/>
        </a:solidFill>
        <a:latin typeface="+mn-lt"/>
        <a:ea typeface="+mn-ea"/>
        <a:cs typeface="+mn-cs"/>
      </a:defRPr>
    </a:lvl4pPr>
    <a:lvl5pPr marL="1584000" indent="-171450" algn="l" defTabSz="914400" rtl="0" eaLnBrk="1" latinLnBrk="0" hangingPunct="1">
      <a:spcBef>
        <a:spcPts val="200"/>
      </a:spcBef>
      <a:buFont typeface="Symbol" pitchFamily="18"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F0A5DA3B-92D6-4D4B-9895-D15CB563B5E4}" type="slidenum">
              <a:rPr lang="de-AT" smtClean="0"/>
              <a:pPr/>
              <a:t>1</a:t>
            </a:fld>
            <a:endParaRPr lang="de-AT"/>
          </a:p>
        </p:txBody>
      </p:sp>
    </p:spTree>
    <p:extLst>
      <p:ext uri="{BB962C8B-B14F-4D97-AF65-F5344CB8AC3E}">
        <p14:creationId xmlns:p14="http://schemas.microsoft.com/office/powerpoint/2010/main" val="2447456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i="1" kern="1200" dirty="0">
                <a:solidFill>
                  <a:schemeClr val="tx1"/>
                </a:solidFill>
                <a:effectLst/>
                <a:latin typeface="+mn-lt"/>
                <a:ea typeface="+mn-ea"/>
                <a:cs typeface="+mn-cs"/>
              </a:rPr>
              <a:t>The Requesting Court sends a request for taking of evidence Form correctly filled-in.</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The Requested Court receives it: it starts to assess the request to confirm acknowledgement.</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The Requested Court sends back a receipt notification of the request.</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The Requesting Court sends technical details for online communication to the Requested Court.</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Further exchanges could potentially happen between this point and the confirmation of execution or non-execution, including the testing of connection.</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The Requested Court sends back the confirmation of execution or non-execution of request.</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BFA07330-4206-42F5-9978-5D120541AB95}" type="slidenum">
              <a:rPr lang="en-US" smtClean="0"/>
              <a:t>7</a:t>
            </a:fld>
            <a:endParaRPr lang="en-US"/>
          </a:p>
        </p:txBody>
      </p:sp>
    </p:spTree>
    <p:extLst>
      <p:ext uri="{BB962C8B-B14F-4D97-AF65-F5344CB8AC3E}">
        <p14:creationId xmlns:p14="http://schemas.microsoft.com/office/powerpoint/2010/main" val="5820475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9110A3-31A4-EEE1-ABBD-A7EA247C40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E1307C-2B18-0788-4306-8182E65C0D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09C371-FD68-F6C9-8791-5AD8095F0753}"/>
              </a:ext>
            </a:extLst>
          </p:cNvPr>
          <p:cNvSpPr>
            <a:spLocks noGrp="1"/>
          </p:cNvSpPr>
          <p:nvPr>
            <p:ph type="body" idx="1"/>
          </p:nvPr>
        </p:nvSpPr>
        <p:spPr/>
        <p:txBody>
          <a:bodyPr/>
          <a:lstStyle/>
          <a:p>
            <a:pPr lvl="0"/>
            <a:r>
              <a:rPr lang="en-US" sz="1200" i="1" kern="1200" dirty="0">
                <a:solidFill>
                  <a:schemeClr val="tx1"/>
                </a:solidFill>
                <a:effectLst/>
                <a:latin typeface="+mn-lt"/>
                <a:ea typeface="+mn-ea"/>
                <a:cs typeface="+mn-cs"/>
              </a:rPr>
              <a:t>The Requesting Court sends a request for taking of evidence Form correctly filled-in </a:t>
            </a:r>
            <a:endParaRPr lang="en-US" sz="1200" kern="1200" dirty="0">
              <a:solidFill>
                <a:schemeClr val="tx1"/>
              </a:solidFill>
              <a:effectLst/>
              <a:latin typeface="+mn-lt"/>
              <a:ea typeface="+mn-ea"/>
              <a:cs typeface="+mn-cs"/>
            </a:endParaRPr>
          </a:p>
          <a:p>
            <a:pPr lvl="0"/>
            <a:r>
              <a:rPr lang="en-US" sz="1200" i="1" kern="1200" dirty="0">
                <a:solidFill>
                  <a:schemeClr val="tx1"/>
                </a:solidFill>
                <a:effectLst/>
                <a:latin typeface="+mn-lt"/>
                <a:ea typeface="+mn-ea"/>
                <a:cs typeface="+mn-cs"/>
              </a:rPr>
              <a:t>The Requested Court receives it: it starts to assess the request to confirm acknowledgement. </a:t>
            </a:r>
            <a:endParaRPr lang="en-US" sz="1200" kern="1200" dirty="0">
              <a:solidFill>
                <a:schemeClr val="tx1"/>
              </a:solidFill>
              <a:effectLst/>
              <a:latin typeface="+mn-lt"/>
              <a:ea typeface="+mn-ea"/>
              <a:cs typeface="+mn-cs"/>
            </a:endParaRPr>
          </a:p>
          <a:p>
            <a:pPr lvl="0"/>
            <a:r>
              <a:rPr lang="en-US" sz="1200" i="1" kern="1200" dirty="0">
                <a:solidFill>
                  <a:schemeClr val="tx1"/>
                </a:solidFill>
                <a:effectLst/>
                <a:latin typeface="+mn-lt"/>
                <a:ea typeface="+mn-ea"/>
                <a:cs typeface="+mn-cs"/>
              </a:rPr>
              <a:t>The Requested Court sends back a receipt notification of the request. </a:t>
            </a:r>
            <a:endParaRPr lang="en-US" sz="1200" kern="1200" dirty="0">
              <a:solidFill>
                <a:schemeClr val="tx1"/>
              </a:solidFill>
              <a:effectLst/>
              <a:latin typeface="+mn-lt"/>
              <a:ea typeface="+mn-ea"/>
              <a:cs typeface="+mn-cs"/>
            </a:endParaRPr>
          </a:p>
          <a:p>
            <a:pPr lvl="0"/>
            <a:r>
              <a:rPr lang="en-US" sz="1200" i="1" kern="1200" dirty="0">
                <a:solidFill>
                  <a:schemeClr val="tx1"/>
                </a:solidFill>
                <a:effectLst/>
                <a:latin typeface="+mn-lt"/>
                <a:ea typeface="+mn-ea"/>
                <a:cs typeface="+mn-cs"/>
              </a:rPr>
              <a:t>The Requested Court sends technical details for online communication to the Requesting Court. </a:t>
            </a:r>
            <a:endParaRPr lang="en-US" sz="1200" kern="1200" dirty="0">
              <a:solidFill>
                <a:schemeClr val="tx1"/>
              </a:solidFill>
              <a:effectLst/>
              <a:latin typeface="+mn-lt"/>
              <a:ea typeface="+mn-ea"/>
              <a:cs typeface="+mn-cs"/>
            </a:endParaRPr>
          </a:p>
          <a:p>
            <a:pPr lvl="0"/>
            <a:r>
              <a:rPr lang="en-US" sz="1200" i="1" kern="1200" dirty="0">
                <a:solidFill>
                  <a:schemeClr val="tx1"/>
                </a:solidFill>
                <a:effectLst/>
                <a:latin typeface="+mn-lt"/>
                <a:ea typeface="+mn-ea"/>
                <a:cs typeface="+mn-cs"/>
              </a:rPr>
              <a:t>Further exchanges could potentially happen between this point and the confirmation of execution or non-execution, including the testing of connection. </a:t>
            </a:r>
            <a:endParaRPr lang="en-US" sz="1200" kern="1200" dirty="0">
              <a:solidFill>
                <a:schemeClr val="tx1"/>
              </a:solidFill>
              <a:effectLst/>
              <a:latin typeface="+mn-lt"/>
              <a:ea typeface="+mn-ea"/>
              <a:cs typeface="+mn-cs"/>
            </a:endParaRPr>
          </a:p>
          <a:p>
            <a:pPr lvl="0"/>
            <a:r>
              <a:rPr lang="en-US" sz="1200" i="1" kern="1200" dirty="0">
                <a:solidFill>
                  <a:schemeClr val="tx1"/>
                </a:solidFill>
                <a:effectLst/>
                <a:latin typeface="+mn-lt"/>
                <a:ea typeface="+mn-ea"/>
                <a:cs typeface="+mn-cs"/>
              </a:rPr>
              <a:t>The Requested Court sends back the confirmation of execution or non-execution of request. </a:t>
            </a:r>
            <a:endParaRPr lang="en-US" sz="1200" kern="1200" dirty="0">
              <a:solidFill>
                <a:schemeClr val="tx1"/>
              </a:solidFill>
              <a:effectLst/>
              <a:latin typeface="+mn-lt"/>
              <a:ea typeface="+mn-ea"/>
              <a:cs typeface="+mn-cs"/>
            </a:endParaRPr>
          </a:p>
        </p:txBody>
      </p:sp>
      <p:sp>
        <p:nvSpPr>
          <p:cNvPr id="4" name="Slide Number Placeholder 3">
            <a:extLst>
              <a:ext uri="{FF2B5EF4-FFF2-40B4-BE49-F238E27FC236}">
                <a16:creationId xmlns:a16="http://schemas.microsoft.com/office/drawing/2014/main" id="{6368AED6-3EC6-9FBA-6B7D-A51F53611F71}"/>
              </a:ext>
            </a:extLst>
          </p:cNvPr>
          <p:cNvSpPr>
            <a:spLocks noGrp="1"/>
          </p:cNvSpPr>
          <p:nvPr>
            <p:ph type="sldNum" sz="quarter" idx="5"/>
          </p:nvPr>
        </p:nvSpPr>
        <p:spPr/>
        <p:txBody>
          <a:bodyPr/>
          <a:lstStyle/>
          <a:p>
            <a:fld id="{BFA07330-4206-42F5-9978-5D120541AB95}" type="slidenum">
              <a:rPr lang="en-US" smtClean="0"/>
              <a:t>8</a:t>
            </a:fld>
            <a:endParaRPr lang="en-US"/>
          </a:p>
        </p:txBody>
      </p:sp>
    </p:spTree>
    <p:extLst>
      <p:ext uri="{BB962C8B-B14F-4D97-AF65-F5344CB8AC3E}">
        <p14:creationId xmlns:p14="http://schemas.microsoft.com/office/powerpoint/2010/main" val="4265858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i="1" kern="1200" dirty="0">
                <a:solidFill>
                  <a:schemeClr val="tx1"/>
                </a:solidFill>
                <a:effectLst/>
                <a:latin typeface="+mn-lt"/>
                <a:ea typeface="+mn-ea"/>
                <a:cs typeface="+mn-cs"/>
              </a:rPr>
              <a:t>The Issuing Authority sends an EIO correctly filled-in;</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The Executing Authority receives it: it starts assessing it;</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The Executing Authority sends back confirmation of receipt of the EIO; </a:t>
            </a:r>
            <a:endParaRPr lang="en-US" sz="1200" kern="1200" dirty="0">
              <a:solidFill>
                <a:schemeClr val="tx1"/>
              </a:solidFill>
              <a:effectLst/>
              <a:latin typeface="+mn-lt"/>
              <a:ea typeface="+mn-ea"/>
              <a:cs typeface="+mn-cs"/>
            </a:endParaRPr>
          </a:p>
          <a:p>
            <a:pPr lvl="0"/>
            <a:r>
              <a:rPr lang="en-GB" sz="1200" i="1" kern="1200" dirty="0">
                <a:solidFill>
                  <a:schemeClr val="tx1"/>
                </a:solidFill>
                <a:effectLst/>
                <a:latin typeface="+mn-lt"/>
                <a:ea typeface="+mn-ea"/>
                <a:cs typeface="+mn-cs"/>
              </a:rPr>
              <a:t>The Executing Authority sends back the Results of execution of the EIO (in whole or in part) or Refusal of an EIO.</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BFA07330-4206-42F5-9978-5D120541AB95}" type="slidenum">
              <a:rPr lang="en-US" smtClean="0"/>
              <a:t>11</a:t>
            </a:fld>
            <a:endParaRPr lang="en-US"/>
          </a:p>
        </p:txBody>
      </p:sp>
    </p:spTree>
    <p:extLst>
      <p:ext uri="{BB962C8B-B14F-4D97-AF65-F5344CB8AC3E}">
        <p14:creationId xmlns:p14="http://schemas.microsoft.com/office/powerpoint/2010/main" val="2589015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A5DA3B-92D6-4D4B-9895-D15CB563B5E4}" type="slidenum">
              <a:rPr lang="de-AT" smtClean="0"/>
              <a:pPr/>
              <a:t>13</a:t>
            </a:fld>
            <a:endParaRPr lang="de-AT"/>
          </a:p>
        </p:txBody>
      </p:sp>
    </p:spTree>
    <p:extLst>
      <p:ext uri="{BB962C8B-B14F-4D97-AF65-F5344CB8AC3E}">
        <p14:creationId xmlns:p14="http://schemas.microsoft.com/office/powerpoint/2010/main" val="2030930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A5DA3B-92D6-4D4B-9895-D15CB563B5E4}" type="slidenum">
              <a:rPr lang="de-AT" smtClean="0"/>
              <a:pPr/>
              <a:t>16</a:t>
            </a:fld>
            <a:endParaRPr lang="de-AT"/>
          </a:p>
        </p:txBody>
      </p:sp>
    </p:spTree>
    <p:extLst>
      <p:ext uri="{BB962C8B-B14F-4D97-AF65-F5344CB8AC3E}">
        <p14:creationId xmlns:p14="http://schemas.microsoft.com/office/powerpoint/2010/main" val="1640430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A5DA3B-92D6-4D4B-9895-D15CB563B5E4}" type="slidenum">
              <a:rPr lang="de-AT" smtClean="0"/>
              <a:pPr/>
              <a:t>17</a:t>
            </a:fld>
            <a:endParaRPr lang="de-AT"/>
          </a:p>
        </p:txBody>
      </p:sp>
    </p:spTree>
    <p:extLst>
      <p:ext uri="{BB962C8B-B14F-4D97-AF65-F5344CB8AC3E}">
        <p14:creationId xmlns:p14="http://schemas.microsoft.com/office/powerpoint/2010/main" val="2275306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F0A5DA3B-92D6-4D4B-9895-D15CB563B5E4}" type="slidenum">
              <a:rPr lang="de-AT" smtClean="0"/>
              <a:pPr/>
              <a:t>21</a:t>
            </a:fld>
            <a:endParaRPr lang="de-AT"/>
          </a:p>
        </p:txBody>
      </p:sp>
    </p:spTree>
    <p:extLst>
      <p:ext uri="{BB962C8B-B14F-4D97-AF65-F5344CB8AC3E}">
        <p14:creationId xmlns:p14="http://schemas.microsoft.com/office/powerpoint/2010/main" val="1773938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23E89-C661-D4A3-B48B-10D0AD1729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B2E759-E16C-8EFC-F605-A4E6B810465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4844A8-82AC-3C7E-06B1-1B17DD7C6DA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2BA9C9B-D170-5A56-E139-B3478D890F66}"/>
              </a:ext>
            </a:extLst>
          </p:cNvPr>
          <p:cNvSpPr>
            <a:spLocks noGrp="1"/>
          </p:cNvSpPr>
          <p:nvPr>
            <p:ph type="sldNum" sz="quarter" idx="5"/>
          </p:nvPr>
        </p:nvSpPr>
        <p:spPr/>
        <p:txBody>
          <a:bodyPr/>
          <a:lstStyle/>
          <a:p>
            <a:fld id="{F0A5DA3B-92D6-4D4B-9895-D15CB563B5E4}" type="slidenum">
              <a:rPr lang="de-AT" smtClean="0"/>
              <a:pPr/>
              <a:t>25</a:t>
            </a:fld>
            <a:endParaRPr lang="de-AT"/>
          </a:p>
        </p:txBody>
      </p:sp>
    </p:spTree>
    <p:extLst>
      <p:ext uri="{BB962C8B-B14F-4D97-AF65-F5344CB8AC3E}">
        <p14:creationId xmlns:p14="http://schemas.microsoft.com/office/powerpoint/2010/main" val="18319727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11" name="Picture 2" descr="C:\BKA-2018\BKA2018-Brief\REPUBLIK-AT-DOKUMENTVORLAGEN\POTX\HG_Powerpoint_4zu3.png"/>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9172800" cy="5148000"/>
          </a:xfrm>
          <a:prstGeom prst="rect">
            <a:avLst/>
          </a:prstGeom>
          <a:noFill/>
          <a:extLst>
            <a:ext uri="{909E8E84-426E-40DD-AFC4-6F175D3DCCD1}">
              <a14:hiddenFill xmlns:a14="http://schemas.microsoft.com/office/drawing/2010/main">
                <a:solidFill>
                  <a:srgbClr val="FFFFFF"/>
                </a:solidFill>
              </a14:hiddenFill>
            </a:ext>
          </a:extLst>
        </p:spPr>
      </p:pic>
      <p:sp>
        <p:nvSpPr>
          <p:cNvPr id="3" name="Untertitel 1"/>
          <p:cNvSpPr>
            <a:spLocks noGrp="1"/>
          </p:cNvSpPr>
          <p:nvPr>
            <p:ph type="subTitle" idx="1"/>
          </p:nvPr>
        </p:nvSpPr>
        <p:spPr>
          <a:xfrm>
            <a:off x="539999" y="2124000"/>
            <a:ext cx="7978526" cy="1389600"/>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de-AT" dirty="0"/>
          </a:p>
        </p:txBody>
      </p:sp>
      <p:sp>
        <p:nvSpPr>
          <p:cNvPr id="5" name="Textplatzhalter 4"/>
          <p:cNvSpPr>
            <a:spLocks noGrp="1"/>
          </p:cNvSpPr>
          <p:nvPr>
            <p:ph type="body" sz="quarter" idx="10"/>
          </p:nvPr>
        </p:nvSpPr>
        <p:spPr>
          <a:xfrm>
            <a:off x="539750" y="4191000"/>
            <a:ext cx="3422650" cy="415529"/>
          </a:xfrm>
        </p:spPr>
        <p:txBody>
          <a:bodyPr anchor="b" anchorCtr="0"/>
          <a:lstStyle>
            <a:lvl1pPr marL="0" indent="0">
              <a:lnSpc>
                <a:spcPts val="1800"/>
              </a:lnSpc>
              <a:spcAft>
                <a:spcPts val="0"/>
              </a:spcAft>
              <a:buNone/>
              <a:defRPr sz="1400"/>
            </a:lvl1pPr>
          </a:lstStyle>
          <a:p>
            <a:pPr lvl="0"/>
            <a:r>
              <a:rPr lang="de-DE"/>
              <a:t>Mastertextformat bearbeiten</a:t>
            </a:r>
          </a:p>
        </p:txBody>
      </p:sp>
      <p:sp>
        <p:nvSpPr>
          <p:cNvPr id="2" name="Titel 1"/>
          <p:cNvSpPr>
            <a:spLocks noGrp="1"/>
          </p:cNvSpPr>
          <p:nvPr>
            <p:ph type="ctrTitle" hasCustomPrompt="1"/>
          </p:nvPr>
        </p:nvSpPr>
        <p:spPr>
          <a:xfrm>
            <a:off x="539999" y="1062000"/>
            <a:ext cx="7978526" cy="997200"/>
          </a:xfrm>
        </p:spPr>
        <p:txBody>
          <a:bodyPr anchor="b" anchorCtr="0"/>
          <a:lstStyle>
            <a:lvl1pPr>
              <a:lnSpc>
                <a:spcPts val="4000"/>
              </a:lnSpc>
              <a:defRPr sz="3600">
                <a:solidFill>
                  <a:schemeClr val="tx1"/>
                </a:solidFill>
                <a:latin typeface="Calibri" panose="020F0502020204030204" pitchFamily="34" charset="0"/>
                <a:cs typeface="Calibri" panose="020F0502020204030204" pitchFamily="34" charset="0"/>
              </a:defRPr>
            </a:lvl1pPr>
          </a:lstStyle>
          <a:p>
            <a:r>
              <a:rPr lang="de-DE" dirty="0"/>
              <a:t>Titelmasterformat </a:t>
            </a:r>
            <a:br>
              <a:rPr lang="de-DE" dirty="0"/>
            </a:br>
            <a:r>
              <a:rPr lang="de-DE" dirty="0"/>
              <a:t>durch Klicken bearbeiten</a:t>
            </a:r>
            <a:endParaRPr lang="de-AT" dirty="0"/>
          </a:p>
        </p:txBody>
      </p:sp>
      <p:grpSp>
        <p:nvGrpSpPr>
          <p:cNvPr id="14" name="Gruppieren 13">
            <a:extLst>
              <a:ext uri="{FF2B5EF4-FFF2-40B4-BE49-F238E27FC236}">
                <a16:creationId xmlns:a16="http://schemas.microsoft.com/office/drawing/2014/main" id="{CA73C207-4ED0-423E-B75E-DB3E8181068F}"/>
              </a:ext>
            </a:extLst>
          </p:cNvPr>
          <p:cNvGrpSpPr/>
          <p:nvPr userDrawn="1"/>
        </p:nvGrpSpPr>
        <p:grpSpPr>
          <a:xfrm>
            <a:off x="6929349" y="197579"/>
            <a:ext cx="2012314" cy="433705"/>
            <a:chOff x="-1995357" y="-21523"/>
            <a:chExt cx="2917695" cy="616149"/>
          </a:xfrm>
        </p:grpSpPr>
        <p:pic>
          <p:nvPicPr>
            <p:cNvPr id="15" name="Picture 2">
              <a:extLst>
                <a:ext uri="{FF2B5EF4-FFF2-40B4-BE49-F238E27FC236}">
                  <a16:creationId xmlns:a16="http://schemas.microsoft.com/office/drawing/2014/main" id="{E673AFB7-6425-499D-9A64-C2AED2FC79B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22338"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ZoneTexte 6">
              <a:extLst>
                <a:ext uri="{FF2B5EF4-FFF2-40B4-BE49-F238E27FC236}">
                  <a16:creationId xmlns:a16="http://schemas.microsoft.com/office/drawing/2014/main" id="{B4E8AD27-502E-4AEC-B92F-DFA62877A6D4}"/>
                </a:ext>
              </a:extLst>
            </p:cNvPr>
            <p:cNvSpPr txBox="1">
              <a:spLocks noChangeArrowheads="1"/>
            </p:cNvSpPr>
            <p:nvPr/>
          </p:nvSpPr>
          <p:spPr bwMode="auto">
            <a:xfrm>
              <a:off x="-1995357" y="-21523"/>
              <a:ext cx="1877771" cy="616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noAutofit/>
            </a:bodyPr>
            <a:lstStyle/>
            <a:p>
              <a:pPr algn="r" fontAlgn="base">
                <a:lnSpc>
                  <a:spcPct val="110000"/>
                </a:lnSpc>
                <a:spcAft>
                  <a:spcPts val="600"/>
                </a:spcAft>
              </a:pPr>
              <a:r>
                <a:rPr lang="en-US" sz="1150" kern="1200">
                  <a:solidFill>
                    <a:srgbClr val="003399"/>
                  </a:solidFill>
                  <a:effectLst/>
                  <a:latin typeface="Calibri" panose="020F0502020204030204" pitchFamily="34" charset="0"/>
                  <a:ea typeface="Calibri" panose="020F0502020204030204" pitchFamily="34" charset="0"/>
                  <a:cs typeface="Arial" panose="020B0604020202020204" pitchFamily="34" charset="0"/>
                </a:rPr>
                <a:t>Funded by the European Union.</a:t>
              </a:r>
              <a:endParaRPr lang="de-DE" sz="1150">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18" name="Grafik 16" descr="Ein Bild, das Text, Logo enthält.&#10;&#10;Automatisch generierte Beschreibung">
            <a:extLst>
              <a:ext uri="{FF2B5EF4-FFF2-40B4-BE49-F238E27FC236}">
                <a16:creationId xmlns:a16="http://schemas.microsoft.com/office/drawing/2014/main" id="{2C2A0D26-E3F1-1285-6EF8-167E3863D45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512843" y="170802"/>
            <a:ext cx="1858766" cy="522213"/>
          </a:xfrm>
          <a:prstGeom prst="rect">
            <a:avLst/>
          </a:prstGeom>
        </p:spPr>
      </p:pic>
      <p:pic>
        <p:nvPicPr>
          <p:cNvPr id="19" name="Picture 18">
            <a:extLst>
              <a:ext uri="{FF2B5EF4-FFF2-40B4-BE49-F238E27FC236}">
                <a16:creationId xmlns:a16="http://schemas.microsoft.com/office/drawing/2014/main" id="{9F0DD119-398B-C2ED-2ED8-2202D763E9A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93146" y="146772"/>
            <a:ext cx="1677222" cy="546222"/>
          </a:xfrm>
          <a:prstGeom prst="rect">
            <a:avLst/>
          </a:prstGeom>
        </p:spPr>
      </p:pic>
      <p:grpSp>
        <p:nvGrpSpPr>
          <p:cNvPr id="20" name="Group 19">
            <a:extLst>
              <a:ext uri="{FF2B5EF4-FFF2-40B4-BE49-F238E27FC236}">
                <a16:creationId xmlns:a16="http://schemas.microsoft.com/office/drawing/2014/main" id="{2FDFCF69-9061-F2F7-B246-8B1988A17AAF}"/>
              </a:ext>
            </a:extLst>
          </p:cNvPr>
          <p:cNvGrpSpPr/>
          <p:nvPr userDrawn="1"/>
        </p:nvGrpSpPr>
        <p:grpSpPr>
          <a:xfrm>
            <a:off x="2251323" y="46642"/>
            <a:ext cx="1974183" cy="641404"/>
            <a:chOff x="2225993" y="124240"/>
            <a:chExt cx="1974183" cy="641404"/>
          </a:xfrm>
        </p:grpSpPr>
        <p:pic>
          <p:nvPicPr>
            <p:cNvPr id="21" name="Picture 20">
              <a:extLst>
                <a:ext uri="{FF2B5EF4-FFF2-40B4-BE49-F238E27FC236}">
                  <a16:creationId xmlns:a16="http://schemas.microsoft.com/office/drawing/2014/main" id="{45DC2128-0A7A-B597-6386-3106CCDDF1E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25993" y="124240"/>
              <a:ext cx="663073" cy="641404"/>
            </a:xfrm>
            <a:prstGeom prst="rect">
              <a:avLst/>
            </a:prstGeom>
          </p:spPr>
        </p:pic>
        <p:sp>
          <p:nvSpPr>
            <p:cNvPr id="22" name="TextBox 21">
              <a:extLst>
                <a:ext uri="{FF2B5EF4-FFF2-40B4-BE49-F238E27FC236}">
                  <a16:creationId xmlns:a16="http://schemas.microsoft.com/office/drawing/2014/main" id="{2E462CFF-8BC2-DAE7-E10C-D08B9F4C25E3}"/>
                </a:ext>
              </a:extLst>
            </p:cNvPr>
            <p:cNvSpPr txBox="1"/>
            <p:nvPr userDrawn="1"/>
          </p:nvSpPr>
          <p:spPr>
            <a:xfrm>
              <a:off x="2844612" y="227181"/>
              <a:ext cx="1355564" cy="523220"/>
            </a:xfrm>
            <a:prstGeom prst="rect">
              <a:avLst/>
            </a:prstGeom>
            <a:noFill/>
          </p:spPr>
          <p:txBody>
            <a:bodyPr wrap="none" rtlCol="0">
              <a:spAutoFit/>
            </a:bodyPr>
            <a:lstStyle/>
            <a:p>
              <a:r>
                <a:rPr lang="en-US" sz="1400" dirty="0"/>
                <a:t>e-Government</a:t>
              </a:r>
              <a:br>
                <a:rPr lang="en-US" sz="1400" dirty="0"/>
              </a:br>
              <a:r>
                <a:rPr lang="en-US" sz="1400" dirty="0"/>
                <a:t>Research Group</a:t>
              </a:r>
            </a:p>
          </p:txBody>
        </p:sp>
      </p:grpSp>
    </p:spTree>
    <p:extLst>
      <p:ext uri="{BB962C8B-B14F-4D97-AF65-F5344CB8AC3E}">
        <p14:creationId xmlns:p14="http://schemas.microsoft.com/office/powerpoint/2010/main" val="3897482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5CEB2-88A6-CA46-BE77-4D92A3B5DFB9}"/>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D9A15B8-0DB5-3C30-4FC4-1C40FECB6293}"/>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7F7C040-A1E5-9858-25DC-4A0E15EF7FF0}"/>
              </a:ext>
            </a:extLst>
          </p:cNvPr>
          <p:cNvSpPr>
            <a:spLocks noGrp="1"/>
          </p:cNvSpPr>
          <p:nvPr>
            <p:ph type="dt" sz="half" idx="10"/>
          </p:nvPr>
        </p:nvSpPr>
        <p:spPr/>
        <p:txBody>
          <a:bodyPr/>
          <a:lstStyle/>
          <a:p>
            <a:fld id="{6CF0E9CE-339F-4E07-9C7B-9561D7119E2D}" type="datetimeFigureOut">
              <a:rPr lang="en-US" smtClean="0"/>
              <a:t>9/18/2025</a:t>
            </a:fld>
            <a:endParaRPr lang="en-US"/>
          </a:p>
        </p:txBody>
      </p:sp>
      <p:sp>
        <p:nvSpPr>
          <p:cNvPr id="5" name="Footer Placeholder 4">
            <a:extLst>
              <a:ext uri="{FF2B5EF4-FFF2-40B4-BE49-F238E27FC236}">
                <a16:creationId xmlns:a16="http://schemas.microsoft.com/office/drawing/2014/main" id="{52D8483C-C20D-DF63-2157-E3854B31DB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7AF859-6A17-7406-EAF3-58F4AD394161}"/>
              </a:ext>
            </a:extLst>
          </p:cNvPr>
          <p:cNvSpPr>
            <a:spLocks noGrp="1"/>
          </p:cNvSpPr>
          <p:nvPr>
            <p:ph type="sldNum" sz="quarter" idx="12"/>
          </p:nvPr>
        </p:nvSpPr>
        <p:spPr/>
        <p:txBody>
          <a:bodyPr/>
          <a:lstStyle/>
          <a:p>
            <a:fld id="{186AAEF5-AD07-4DFD-A9B3-D299F64AE1F4}" type="slidenum">
              <a:rPr lang="en-US" smtClean="0"/>
              <a:t>‹#›</a:t>
            </a:fld>
            <a:endParaRPr lang="en-US"/>
          </a:p>
        </p:txBody>
      </p:sp>
    </p:spTree>
    <p:extLst>
      <p:ext uri="{BB962C8B-B14F-4D97-AF65-F5344CB8AC3E}">
        <p14:creationId xmlns:p14="http://schemas.microsoft.com/office/powerpoint/2010/main" val="4033048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E1005-78D3-98FA-A829-8AACC10447A2}"/>
              </a:ext>
            </a:extLst>
          </p:cNvPr>
          <p:cNvSpPr>
            <a:spLocks noGrp="1"/>
          </p:cNvSpPr>
          <p:nvPr>
            <p:ph type="ctrTitle"/>
          </p:nvPr>
        </p:nvSpPr>
        <p:spPr>
          <a:xfrm>
            <a:off x="1143000" y="841375"/>
            <a:ext cx="6858000" cy="17907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4D4854C-C808-8702-10DA-53ED18C31612}"/>
              </a:ext>
            </a:extLst>
          </p:cNvPr>
          <p:cNvSpPr>
            <a:spLocks noGrp="1"/>
          </p:cNvSpPr>
          <p:nvPr>
            <p:ph type="subTitle" idx="1"/>
          </p:nvPr>
        </p:nvSpPr>
        <p:spPr>
          <a:xfrm>
            <a:off x="1143000" y="2701925"/>
            <a:ext cx="68580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C800CB-ECD7-DB81-453E-028571F5E8F4}"/>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5" name="Footer Placeholder 4">
            <a:extLst>
              <a:ext uri="{FF2B5EF4-FFF2-40B4-BE49-F238E27FC236}">
                <a16:creationId xmlns:a16="http://schemas.microsoft.com/office/drawing/2014/main" id="{35245354-8950-6488-A082-233FBED1E03A}"/>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95BB470-0273-201A-B2D5-CAF7FED96D2E}"/>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1698717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D66EF-7236-36A8-717E-99C65C71421D}"/>
              </a:ext>
            </a:extLst>
          </p:cNvPr>
          <p:cNvSpPr>
            <a:spLocks noGrp="1"/>
          </p:cNvSpPr>
          <p:nvPr>
            <p:ph type="title"/>
          </p:nvPr>
        </p:nvSpPr>
        <p:spPr>
          <a:xfrm>
            <a:off x="628650" y="274638"/>
            <a:ext cx="7886700" cy="99377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E9DB2C3-BC43-8855-15F3-DF5F1A6D88A0}"/>
              </a:ext>
            </a:extLst>
          </p:cNvPr>
          <p:cNvSpPr>
            <a:spLocks noGrp="1"/>
          </p:cNvSpPr>
          <p:nvPr>
            <p:ph idx="1"/>
          </p:nvPr>
        </p:nvSpPr>
        <p:spPr>
          <a:xfrm>
            <a:off x="628650" y="1370013"/>
            <a:ext cx="7886700" cy="32623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91630D-6888-8086-6487-E7A158B008D4}"/>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5" name="Footer Placeholder 4">
            <a:extLst>
              <a:ext uri="{FF2B5EF4-FFF2-40B4-BE49-F238E27FC236}">
                <a16:creationId xmlns:a16="http://schemas.microsoft.com/office/drawing/2014/main" id="{E8EDA2E2-B54F-59F7-7AB2-A7F10DED3C0B}"/>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8D209CC-9945-EF59-5270-84213FF0CBC1}"/>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1525922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5DB3F-86EC-575F-68F2-7B6C41CDCC12}"/>
              </a:ext>
            </a:extLst>
          </p:cNvPr>
          <p:cNvSpPr>
            <a:spLocks noGrp="1"/>
          </p:cNvSpPr>
          <p:nvPr>
            <p:ph type="title"/>
          </p:nvPr>
        </p:nvSpPr>
        <p:spPr>
          <a:xfrm>
            <a:off x="623888" y="1282700"/>
            <a:ext cx="7886700" cy="2139950"/>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30F6B32-AB31-CE05-C66C-9B02138DE947}"/>
              </a:ext>
            </a:extLst>
          </p:cNvPr>
          <p:cNvSpPr>
            <a:spLocks noGrp="1"/>
          </p:cNvSpPr>
          <p:nvPr>
            <p:ph type="body" idx="1"/>
          </p:nvPr>
        </p:nvSpPr>
        <p:spPr>
          <a:xfrm>
            <a:off x="623888" y="3441700"/>
            <a:ext cx="7886700" cy="1125538"/>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22BF88-7EC0-79F3-182E-D824C5827A9E}"/>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5" name="Footer Placeholder 4">
            <a:extLst>
              <a:ext uri="{FF2B5EF4-FFF2-40B4-BE49-F238E27FC236}">
                <a16:creationId xmlns:a16="http://schemas.microsoft.com/office/drawing/2014/main" id="{C8C66629-5CE6-93F6-6DED-D68C86530FE9}"/>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C446D4A-DB6E-57ED-2768-CC709C1DB5D6}"/>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87872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B54AE-3035-280E-EE0A-98DD142F22FD}"/>
              </a:ext>
            </a:extLst>
          </p:cNvPr>
          <p:cNvSpPr>
            <a:spLocks noGrp="1"/>
          </p:cNvSpPr>
          <p:nvPr>
            <p:ph type="title"/>
          </p:nvPr>
        </p:nvSpPr>
        <p:spPr>
          <a:xfrm>
            <a:off x="628650" y="274638"/>
            <a:ext cx="7886700" cy="993775"/>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BD69FF21-9CB5-30C9-CA60-02F4A32C9090}"/>
              </a:ext>
            </a:extLst>
          </p:cNvPr>
          <p:cNvSpPr>
            <a:spLocks noGrp="1"/>
          </p:cNvSpPr>
          <p:nvPr>
            <p:ph sz="half" idx="1"/>
          </p:nvPr>
        </p:nvSpPr>
        <p:spPr>
          <a:xfrm>
            <a:off x="628650" y="1370013"/>
            <a:ext cx="3867150" cy="32623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41D354B-0F7C-F624-4F24-F9C718EAB27B}"/>
              </a:ext>
            </a:extLst>
          </p:cNvPr>
          <p:cNvSpPr>
            <a:spLocks noGrp="1"/>
          </p:cNvSpPr>
          <p:nvPr>
            <p:ph sz="half" idx="2"/>
          </p:nvPr>
        </p:nvSpPr>
        <p:spPr>
          <a:xfrm>
            <a:off x="4648200" y="1370013"/>
            <a:ext cx="3867150" cy="326231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692A655-DDD7-3F0F-F2F4-8F6CB6FD3BF0}"/>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6" name="Footer Placeholder 5">
            <a:extLst>
              <a:ext uri="{FF2B5EF4-FFF2-40B4-BE49-F238E27FC236}">
                <a16:creationId xmlns:a16="http://schemas.microsoft.com/office/drawing/2014/main" id="{8B26A69F-EFF1-C3B1-E149-FCB0489B7E40}"/>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BE37F0E-CC58-AD94-7288-50FEE7C19183}"/>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4253777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ECA9C-41D0-60CD-74F7-5FDB1800E0ED}"/>
              </a:ext>
            </a:extLst>
          </p:cNvPr>
          <p:cNvSpPr>
            <a:spLocks noGrp="1"/>
          </p:cNvSpPr>
          <p:nvPr>
            <p:ph type="title"/>
          </p:nvPr>
        </p:nvSpPr>
        <p:spPr>
          <a:xfrm>
            <a:off x="630238" y="274638"/>
            <a:ext cx="7886700" cy="993775"/>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413D1ECC-B7BA-0B1B-9402-B5E8161E5E5C}"/>
              </a:ext>
            </a:extLst>
          </p:cNvPr>
          <p:cNvSpPr>
            <a:spLocks noGrp="1"/>
          </p:cNvSpPr>
          <p:nvPr>
            <p:ph type="body" idx="1"/>
          </p:nvPr>
        </p:nvSpPr>
        <p:spPr>
          <a:xfrm>
            <a:off x="630238" y="1260475"/>
            <a:ext cx="3868737"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8F2A92E-3209-A32E-EDCD-A0F448678F63}"/>
              </a:ext>
            </a:extLst>
          </p:cNvPr>
          <p:cNvSpPr>
            <a:spLocks noGrp="1"/>
          </p:cNvSpPr>
          <p:nvPr>
            <p:ph sz="half" idx="2"/>
          </p:nvPr>
        </p:nvSpPr>
        <p:spPr>
          <a:xfrm>
            <a:off x="630238" y="1879600"/>
            <a:ext cx="3868737" cy="27622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7B1F0F-99A0-E3AB-65A5-5840D200A7F2}"/>
              </a:ext>
            </a:extLst>
          </p:cNvPr>
          <p:cNvSpPr>
            <a:spLocks noGrp="1"/>
          </p:cNvSpPr>
          <p:nvPr>
            <p:ph type="body" sz="quarter" idx="3"/>
          </p:nvPr>
        </p:nvSpPr>
        <p:spPr>
          <a:xfrm>
            <a:off x="4629150" y="1260475"/>
            <a:ext cx="3887788"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9F5315-A7A8-422C-B6FC-5F24763695A8}"/>
              </a:ext>
            </a:extLst>
          </p:cNvPr>
          <p:cNvSpPr>
            <a:spLocks noGrp="1"/>
          </p:cNvSpPr>
          <p:nvPr>
            <p:ph sz="quarter" idx="4"/>
          </p:nvPr>
        </p:nvSpPr>
        <p:spPr>
          <a:xfrm>
            <a:off x="4629150" y="1879600"/>
            <a:ext cx="3887788" cy="276225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3FCBDC6-3937-F5A5-B5DE-CA2360051457}"/>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8" name="Footer Placeholder 7">
            <a:extLst>
              <a:ext uri="{FF2B5EF4-FFF2-40B4-BE49-F238E27FC236}">
                <a16:creationId xmlns:a16="http://schemas.microsoft.com/office/drawing/2014/main" id="{21DB7A5B-3845-DED7-BDB8-4CF635D078F3}"/>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ACE704DC-9399-64D4-6A74-69560C9C97AF}"/>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29257124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2CAC3-59BD-1A13-98A2-AC401142D91D}"/>
              </a:ext>
            </a:extLst>
          </p:cNvPr>
          <p:cNvSpPr>
            <a:spLocks noGrp="1"/>
          </p:cNvSpPr>
          <p:nvPr>
            <p:ph type="title"/>
          </p:nvPr>
        </p:nvSpPr>
        <p:spPr>
          <a:xfrm>
            <a:off x="628650" y="274638"/>
            <a:ext cx="7886700" cy="993775"/>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7E26BB34-C40E-2655-1C0C-BD4A7DE6C660}"/>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4" name="Footer Placeholder 3">
            <a:extLst>
              <a:ext uri="{FF2B5EF4-FFF2-40B4-BE49-F238E27FC236}">
                <a16:creationId xmlns:a16="http://schemas.microsoft.com/office/drawing/2014/main" id="{749FB0EB-BCCC-0AEF-0436-DB59C6259111}"/>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266B9618-54EC-BBC8-9528-3474B89CE8AD}"/>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3029443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C9ADDF-946A-CB66-44EB-3006E10E6D47}"/>
              </a:ext>
            </a:extLst>
          </p:cNvPr>
          <p:cNvSpPr>
            <a:spLocks noGrp="1"/>
          </p:cNvSpPr>
          <p:nvPr>
            <p:ph type="sldNum" sz="quarter" idx="12"/>
          </p:nvPr>
        </p:nvSpPr>
        <p:spPr>
          <a:xfrm>
            <a:off x="8698230" y="4802823"/>
            <a:ext cx="445770" cy="274637"/>
          </a:xfrm>
          <a:prstGeom prst="rect">
            <a:avLst/>
          </a:prstGeom>
        </p:spPr>
        <p:txBody>
          <a:bodyPr/>
          <a:lstStyle>
            <a:lvl1pPr>
              <a:defRPr sz="1400">
                <a:latin typeface="Calibri" panose="020F0502020204030204" pitchFamily="34" charset="0"/>
                <a:ea typeface="Calibri" panose="020F0502020204030204" pitchFamily="34" charset="0"/>
                <a:cs typeface="Calibri" panose="020F0502020204030204" pitchFamily="34" charset="0"/>
              </a:defRPr>
            </a:lvl1pPr>
          </a:lstStyle>
          <a:p>
            <a:fld id="{1023ECB7-43EF-4C61-9292-29C076ABD7CD}" type="slidenum">
              <a:rPr lang="en-US" smtClean="0"/>
              <a:pPr/>
              <a:t>‹#›</a:t>
            </a:fld>
            <a:endParaRPr lang="en-US" dirty="0"/>
          </a:p>
        </p:txBody>
      </p:sp>
    </p:spTree>
    <p:extLst>
      <p:ext uri="{BB962C8B-B14F-4D97-AF65-F5344CB8AC3E}">
        <p14:creationId xmlns:p14="http://schemas.microsoft.com/office/powerpoint/2010/main" val="2121700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D1A5C-4C96-0FC7-563A-A9BE5D805B60}"/>
              </a:ext>
            </a:extLst>
          </p:cNvPr>
          <p:cNvSpPr>
            <a:spLocks noGrp="1"/>
          </p:cNvSpPr>
          <p:nvPr>
            <p:ph type="title"/>
          </p:nvPr>
        </p:nvSpPr>
        <p:spPr>
          <a:xfrm>
            <a:off x="630238" y="342900"/>
            <a:ext cx="2949575" cy="120015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F2E6140-9E01-C9A3-9EA5-BDD4DEF19327}"/>
              </a:ext>
            </a:extLst>
          </p:cNvPr>
          <p:cNvSpPr>
            <a:spLocks noGrp="1"/>
          </p:cNvSpPr>
          <p:nvPr>
            <p:ph idx="1"/>
          </p:nvPr>
        </p:nvSpPr>
        <p:spPr>
          <a:xfrm>
            <a:off x="3887788" y="741363"/>
            <a:ext cx="4629150" cy="36544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6EBDE2-EF31-AB5A-5646-05008E097332}"/>
              </a:ext>
            </a:extLst>
          </p:cNvPr>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36BA64-4C37-0928-635B-22762830AC07}"/>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6" name="Footer Placeholder 5">
            <a:extLst>
              <a:ext uri="{FF2B5EF4-FFF2-40B4-BE49-F238E27FC236}">
                <a16:creationId xmlns:a16="http://schemas.microsoft.com/office/drawing/2014/main" id="{EDA2B713-E1C4-6478-C6BA-0FCB264E927F}"/>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E56128F-CA34-A31C-8C56-7CF3F3B30C8C}"/>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8551310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813BB-8FAE-AE64-1A4C-A02DCAAE30E2}"/>
              </a:ext>
            </a:extLst>
          </p:cNvPr>
          <p:cNvSpPr>
            <a:spLocks noGrp="1"/>
          </p:cNvSpPr>
          <p:nvPr>
            <p:ph type="title"/>
          </p:nvPr>
        </p:nvSpPr>
        <p:spPr>
          <a:xfrm>
            <a:off x="630238" y="342900"/>
            <a:ext cx="2949575" cy="120015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B06B22-1BA9-41A1-62ED-0A283B84C4FF}"/>
              </a:ext>
            </a:extLst>
          </p:cNvPr>
          <p:cNvSpPr>
            <a:spLocks noGrp="1"/>
          </p:cNvSpPr>
          <p:nvPr>
            <p:ph type="pic" idx="1"/>
          </p:nvPr>
        </p:nvSpPr>
        <p:spPr>
          <a:xfrm>
            <a:off x="3887788" y="741363"/>
            <a:ext cx="4629150"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F4B7F2-9C98-9CF3-4CA9-031E6D931A88}"/>
              </a:ext>
            </a:extLst>
          </p:cNvPr>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2A4A4F-2B67-6159-6F9A-3F5169584429}"/>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6" name="Footer Placeholder 5">
            <a:extLst>
              <a:ext uri="{FF2B5EF4-FFF2-40B4-BE49-F238E27FC236}">
                <a16:creationId xmlns:a16="http://schemas.microsoft.com/office/drawing/2014/main" id="{56AB9FB5-ADAE-A085-9364-683D21242845}"/>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92663F6-FE94-1234-B16C-B7C61D4169C6}"/>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3633027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folie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8" name="Textplatzhalter 7"/>
          <p:cNvSpPr>
            <a:spLocks noGrp="1"/>
          </p:cNvSpPr>
          <p:nvPr>
            <p:ph type="body" sz="quarter" idx="13"/>
          </p:nvPr>
        </p:nvSpPr>
        <p:spPr>
          <a:xfrm>
            <a:off x="539751" y="1623600"/>
            <a:ext cx="7978775" cy="2984400"/>
          </a:xfrm>
        </p:spPr>
        <p:txBody>
          <a:bodyPr/>
          <a:lstStyle/>
          <a:p>
            <a:pPr lvl="0"/>
            <a:r>
              <a:rPr lang="de-DE"/>
              <a:t>Mastertextformat bearbeiten</a:t>
            </a:r>
          </a:p>
          <a:p>
            <a:pPr lvl="1"/>
            <a:r>
              <a:rPr lang="de-DE"/>
              <a:t>Zweite Ebene</a:t>
            </a:r>
          </a:p>
          <a:p>
            <a:pPr lvl="2"/>
            <a:r>
              <a:rPr lang="de-DE"/>
              <a:t>Dritte Ebene</a:t>
            </a:r>
          </a:p>
        </p:txBody>
      </p:sp>
      <p:sp>
        <p:nvSpPr>
          <p:cNvPr id="4" name="Fußzeilenplatzhalter 3"/>
          <p:cNvSpPr>
            <a:spLocks noGrp="1"/>
          </p:cNvSpPr>
          <p:nvPr>
            <p:ph type="ftr" sz="quarter" idx="11"/>
          </p:nvPr>
        </p:nvSpPr>
        <p:spPr/>
        <p:txBody>
          <a:bodyPr/>
          <a:lstStyle/>
          <a:p>
            <a:r>
              <a:rPr lang="de-AT" dirty="0"/>
              <a:t>Präsentationstitel</a:t>
            </a:r>
          </a:p>
        </p:txBody>
      </p:sp>
      <p:sp>
        <p:nvSpPr>
          <p:cNvPr id="5" name="Foliennummernplatzhalter 4"/>
          <p:cNvSpPr>
            <a:spLocks noGrp="1"/>
          </p:cNvSpPr>
          <p:nvPr>
            <p:ph type="sldNum" sz="quarter" idx="12"/>
          </p:nvPr>
        </p:nvSpPr>
        <p:spPr>
          <a:xfrm>
            <a:off x="7704003" y="4790252"/>
            <a:ext cx="814522" cy="200025"/>
          </a:xfrm>
        </p:spPr>
        <p:txBody>
          <a:bodyPr/>
          <a:lstStyle/>
          <a:p>
            <a:fld id="{1206269C-C24E-4E80-9A4B-E7E19BB59A67}" type="slidenum">
              <a:rPr lang="de-AT" smtClean="0"/>
              <a:pPr/>
              <a:t>‹#›</a:t>
            </a:fld>
            <a:endParaRPr lang="de-AT" dirty="0"/>
          </a:p>
        </p:txBody>
      </p:sp>
    </p:spTree>
    <p:extLst>
      <p:ext uri="{BB962C8B-B14F-4D97-AF65-F5344CB8AC3E}">
        <p14:creationId xmlns:p14="http://schemas.microsoft.com/office/powerpoint/2010/main" val="29531689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EF317-9D2C-99C0-EF3B-EA2C8C99CEC9}"/>
              </a:ext>
            </a:extLst>
          </p:cNvPr>
          <p:cNvSpPr>
            <a:spLocks noGrp="1"/>
          </p:cNvSpPr>
          <p:nvPr>
            <p:ph type="title"/>
          </p:nvPr>
        </p:nvSpPr>
        <p:spPr>
          <a:xfrm>
            <a:off x="628650" y="274638"/>
            <a:ext cx="7886700" cy="993775"/>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570C8A2-8D08-0A4A-85FD-1C76E54BF876}"/>
              </a:ext>
            </a:extLst>
          </p:cNvPr>
          <p:cNvSpPr>
            <a:spLocks noGrp="1"/>
          </p:cNvSpPr>
          <p:nvPr>
            <p:ph type="body" orient="vert" idx="1"/>
          </p:nvPr>
        </p:nvSpPr>
        <p:spPr>
          <a:xfrm>
            <a:off x="628650" y="1370013"/>
            <a:ext cx="7886700" cy="326231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E033B9-FE82-D8F1-FEB9-A0400C9CFFAA}"/>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5" name="Footer Placeholder 4">
            <a:extLst>
              <a:ext uri="{FF2B5EF4-FFF2-40B4-BE49-F238E27FC236}">
                <a16:creationId xmlns:a16="http://schemas.microsoft.com/office/drawing/2014/main" id="{DC4EDA03-7AD8-9DD1-F6A7-C15629A9D937}"/>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0C1CF47-078A-0749-8731-02E40F59C3E2}"/>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26617115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A9D4B3-3696-A6AD-D834-8D9DF2CE4B2A}"/>
              </a:ext>
            </a:extLst>
          </p:cNvPr>
          <p:cNvSpPr>
            <a:spLocks noGrp="1"/>
          </p:cNvSpPr>
          <p:nvPr>
            <p:ph type="title" orient="vert"/>
          </p:nvPr>
        </p:nvSpPr>
        <p:spPr>
          <a:xfrm>
            <a:off x="6543675" y="274638"/>
            <a:ext cx="1971675" cy="4357687"/>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084C0D3-9131-995A-70E8-874A5E1B3CF3}"/>
              </a:ext>
            </a:extLst>
          </p:cNvPr>
          <p:cNvSpPr>
            <a:spLocks noGrp="1"/>
          </p:cNvSpPr>
          <p:nvPr>
            <p:ph type="body" orient="vert" idx="1"/>
          </p:nvPr>
        </p:nvSpPr>
        <p:spPr>
          <a:xfrm>
            <a:off x="628650" y="274638"/>
            <a:ext cx="5762625" cy="4357687"/>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68DCF8-9ACF-98C1-045B-B3EEAAF155F9}"/>
              </a:ext>
            </a:extLst>
          </p:cNvPr>
          <p:cNvSpPr>
            <a:spLocks noGrp="1"/>
          </p:cNvSpPr>
          <p:nvPr>
            <p:ph type="dt" sz="half" idx="10"/>
          </p:nvPr>
        </p:nvSpPr>
        <p:spPr>
          <a:xfrm>
            <a:off x="628650" y="4767263"/>
            <a:ext cx="2057400" cy="274637"/>
          </a:xfrm>
          <a:prstGeom prst="rect">
            <a:avLst/>
          </a:prstGeom>
        </p:spPr>
        <p:txBody>
          <a:bodyPr/>
          <a:lstStyle/>
          <a:p>
            <a:fld id="{D99A84FF-FA7D-420B-B0BC-67AE353955FC}" type="datetimeFigureOut">
              <a:rPr lang="en-US" smtClean="0"/>
              <a:t>9/18/2025</a:t>
            </a:fld>
            <a:endParaRPr lang="en-US"/>
          </a:p>
        </p:txBody>
      </p:sp>
      <p:sp>
        <p:nvSpPr>
          <p:cNvPr id="5" name="Footer Placeholder 4">
            <a:extLst>
              <a:ext uri="{FF2B5EF4-FFF2-40B4-BE49-F238E27FC236}">
                <a16:creationId xmlns:a16="http://schemas.microsoft.com/office/drawing/2014/main" id="{B51F21E0-2F28-D01B-7BD4-BFB4EE05A094}"/>
              </a:ext>
            </a:extLst>
          </p:cNvPr>
          <p:cNvSpPr>
            <a:spLocks noGrp="1"/>
          </p:cNvSpPr>
          <p:nvPr>
            <p:ph type="ftr" sz="quarter" idx="11"/>
          </p:nvPr>
        </p:nvSpPr>
        <p:spPr>
          <a:xfrm>
            <a:off x="3028950" y="4767263"/>
            <a:ext cx="3086100" cy="274637"/>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0CAA54C-F954-D04B-0B1E-4C5CEF14CDF0}"/>
              </a:ext>
            </a:extLst>
          </p:cNvPr>
          <p:cNvSpPr>
            <a:spLocks noGrp="1"/>
          </p:cNvSpPr>
          <p:nvPr>
            <p:ph type="sldNum" sz="quarter" idx="12"/>
          </p:nvPr>
        </p:nvSpPr>
        <p:spPr>
          <a:xfrm>
            <a:off x="6457950" y="4767263"/>
            <a:ext cx="2057400" cy="274637"/>
          </a:xfrm>
          <a:prstGeom prst="rect">
            <a:avLst/>
          </a:prstGeom>
        </p:spPr>
        <p:txBody>
          <a:bodyPr/>
          <a:lstStyle/>
          <a:p>
            <a:fld id="{1023ECB7-43EF-4C61-9292-29C076ABD7CD}" type="slidenum">
              <a:rPr lang="en-US" smtClean="0"/>
              <a:t>‹#›</a:t>
            </a:fld>
            <a:endParaRPr lang="en-US"/>
          </a:p>
        </p:txBody>
      </p:sp>
    </p:spTree>
    <p:extLst>
      <p:ext uri="{BB962C8B-B14F-4D97-AF65-F5344CB8AC3E}">
        <p14:creationId xmlns:p14="http://schemas.microsoft.com/office/powerpoint/2010/main" val="18842426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En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1004400"/>
            <a:ext cx="5389200" cy="1062000"/>
          </a:xfrm>
        </p:spPr>
        <p:txBody>
          <a:bodyPr/>
          <a:lstStyle>
            <a:lvl1pPr>
              <a:lnSpc>
                <a:spcPts val="4000"/>
              </a:lnSpc>
              <a:defRPr sz="3000" b="0">
                <a:solidFill>
                  <a:schemeClr val="tx1"/>
                </a:solidFill>
              </a:defRPr>
            </a:lvl1pPr>
          </a:lstStyle>
          <a:p>
            <a:r>
              <a:rPr lang="de-DE" dirty="0"/>
              <a:t>Titelmasterformat durch Klicken </a:t>
            </a:r>
            <a:br>
              <a:rPr lang="de-DE" dirty="0"/>
            </a:br>
            <a:r>
              <a:rPr lang="de-DE" dirty="0"/>
              <a:t>bearbeiten</a:t>
            </a:r>
          </a:p>
        </p:txBody>
      </p:sp>
      <p:sp>
        <p:nvSpPr>
          <p:cNvPr id="9" name="Textplatzhalter 8"/>
          <p:cNvSpPr>
            <a:spLocks noGrp="1"/>
          </p:cNvSpPr>
          <p:nvPr>
            <p:ph type="body" sz="quarter" idx="10"/>
          </p:nvPr>
        </p:nvSpPr>
        <p:spPr>
          <a:xfrm>
            <a:off x="539750" y="3643313"/>
            <a:ext cx="3423600" cy="963216"/>
          </a:xfrm>
        </p:spPr>
        <p:txBody>
          <a:bodyPr anchor="b" anchorCtr="0"/>
          <a:lstStyle>
            <a:lvl1pPr marL="0" indent="0">
              <a:lnSpc>
                <a:spcPts val="1800"/>
              </a:lnSpc>
              <a:spcAft>
                <a:spcPts val="0"/>
              </a:spcAft>
              <a:buNone/>
              <a:defRPr sz="1400"/>
            </a:lvl1pPr>
          </a:lstStyle>
          <a:p>
            <a:pPr lvl="0"/>
            <a:r>
              <a:rPr lang="de-DE"/>
              <a:t>Mastertextformat bearbeiten</a:t>
            </a:r>
          </a:p>
        </p:txBody>
      </p:sp>
    </p:spTree>
    <p:extLst>
      <p:ext uri="{BB962C8B-B14F-4D97-AF65-F5344CB8AC3E}">
        <p14:creationId xmlns:p14="http://schemas.microsoft.com/office/powerpoint/2010/main" val="3869464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2" name="Titel 1"/>
          <p:cNvSpPr>
            <a:spLocks noGrp="1"/>
          </p:cNvSpPr>
          <p:nvPr>
            <p:ph type="title"/>
          </p:nvPr>
        </p:nvSpPr>
        <p:spPr>
          <a:xfrm>
            <a:off x="540001" y="1054800"/>
            <a:ext cx="7978525" cy="622091"/>
          </a:xfrm>
        </p:spPr>
        <p:txBody>
          <a:bodyPr/>
          <a:lstStyle/>
          <a:p>
            <a:r>
              <a:rPr lang="de-DE"/>
              <a:t>Mastertitelformat bearbeiten</a:t>
            </a:r>
            <a:endParaRPr lang="de-DE" dirty="0"/>
          </a:p>
        </p:txBody>
      </p:sp>
      <p:sp>
        <p:nvSpPr>
          <p:cNvPr id="7" name="Bildplatzhalter 6"/>
          <p:cNvSpPr>
            <a:spLocks noGrp="1"/>
          </p:cNvSpPr>
          <p:nvPr>
            <p:ph type="pic" sz="quarter" idx="13"/>
          </p:nvPr>
        </p:nvSpPr>
        <p:spPr>
          <a:xfrm>
            <a:off x="539751" y="1630800"/>
            <a:ext cx="7978775" cy="2977200"/>
          </a:xfrm>
        </p:spPr>
        <p:txBody>
          <a:bodyPr/>
          <a:lstStyle/>
          <a:p>
            <a:r>
              <a:rPr lang="de-DE"/>
              <a:t>Bild durch Klicken auf Symbol hinzufügen</a:t>
            </a:r>
            <a:endParaRPr lang="de-DE" dirty="0"/>
          </a:p>
        </p:txBody>
      </p:sp>
      <p:sp>
        <p:nvSpPr>
          <p:cNvPr id="4" name="Fußzeilenplatzhalter 3"/>
          <p:cNvSpPr>
            <a:spLocks noGrp="1"/>
          </p:cNvSpPr>
          <p:nvPr>
            <p:ph type="ftr" sz="quarter" idx="11"/>
          </p:nvPr>
        </p:nvSpPr>
        <p:spPr/>
        <p:txBody>
          <a:bodyPr/>
          <a:lstStyle/>
          <a:p>
            <a:r>
              <a:rPr lang="de-AT" dirty="0"/>
              <a:t>Präsentationstitel</a:t>
            </a:r>
          </a:p>
        </p:txBody>
      </p:sp>
      <p:sp>
        <p:nvSpPr>
          <p:cNvPr id="5" name="Foliennummernplatzhalter 4"/>
          <p:cNvSpPr>
            <a:spLocks noGrp="1"/>
          </p:cNvSpPr>
          <p:nvPr>
            <p:ph type="sldNum" sz="quarter" idx="12"/>
          </p:nvPr>
        </p:nvSpPr>
        <p:spPr/>
        <p:txBody>
          <a:bodyPr/>
          <a:lstStyle/>
          <a:p>
            <a:fld id="{1206269C-C24E-4E80-9A4B-E7E19BB59A67}" type="slidenum">
              <a:rPr lang="de-AT" smtClean="0"/>
              <a:pPr/>
              <a:t>‹#›</a:t>
            </a:fld>
            <a:endParaRPr lang="de-AT" dirty="0"/>
          </a:p>
        </p:txBody>
      </p:sp>
    </p:spTree>
    <p:extLst>
      <p:ext uri="{BB962C8B-B14F-4D97-AF65-F5344CB8AC3E}">
        <p14:creationId xmlns:p14="http://schemas.microsoft.com/office/powerpoint/2010/main" val="2260732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ld + Text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3" name="Fußzeilenplatzhalter 2"/>
          <p:cNvSpPr>
            <a:spLocks noGrp="1"/>
          </p:cNvSpPr>
          <p:nvPr>
            <p:ph type="ftr" sz="quarter" idx="10"/>
          </p:nvPr>
        </p:nvSpPr>
        <p:spPr/>
        <p:txBody>
          <a:bodyPr/>
          <a:lstStyle/>
          <a:p>
            <a:r>
              <a:rPr lang="de-AT" dirty="0"/>
              <a:t>Präsentationstitel</a:t>
            </a:r>
          </a:p>
        </p:txBody>
      </p:sp>
      <p:sp>
        <p:nvSpPr>
          <p:cNvPr id="4" name="Foliennummernplatzhalter 3"/>
          <p:cNvSpPr>
            <a:spLocks noGrp="1"/>
          </p:cNvSpPr>
          <p:nvPr>
            <p:ph type="sldNum" sz="quarter" idx="11"/>
          </p:nvPr>
        </p:nvSpPr>
        <p:spPr/>
        <p:txBody>
          <a:bodyPr/>
          <a:lstStyle/>
          <a:p>
            <a:fld id="{1206269C-C24E-4E80-9A4B-E7E19BB59A67}" type="slidenum">
              <a:rPr lang="de-AT" smtClean="0"/>
              <a:pPr/>
              <a:t>‹#›</a:t>
            </a:fld>
            <a:endParaRPr lang="de-AT" dirty="0"/>
          </a:p>
        </p:txBody>
      </p:sp>
      <p:sp>
        <p:nvSpPr>
          <p:cNvPr id="5" name="Bildplatzhalter 6"/>
          <p:cNvSpPr>
            <a:spLocks noGrp="1"/>
          </p:cNvSpPr>
          <p:nvPr>
            <p:ph type="pic" sz="quarter" idx="13"/>
          </p:nvPr>
        </p:nvSpPr>
        <p:spPr>
          <a:xfrm>
            <a:off x="539750" y="1630800"/>
            <a:ext cx="3813175" cy="2977200"/>
          </a:xfrm>
        </p:spPr>
        <p:txBody>
          <a:bodyPr/>
          <a:lstStyle/>
          <a:p>
            <a:r>
              <a:rPr lang="de-DE"/>
              <a:t>Bild durch Klicken auf Symbol hinzufügen</a:t>
            </a:r>
            <a:endParaRPr lang="de-DE" dirty="0"/>
          </a:p>
        </p:txBody>
      </p:sp>
      <p:sp>
        <p:nvSpPr>
          <p:cNvPr id="7" name="Textplatzhalter 6"/>
          <p:cNvSpPr>
            <a:spLocks noGrp="1"/>
          </p:cNvSpPr>
          <p:nvPr>
            <p:ph type="body" sz="quarter" idx="14"/>
          </p:nvPr>
        </p:nvSpPr>
        <p:spPr>
          <a:xfrm>
            <a:off x="4706125" y="1630800"/>
            <a:ext cx="3812400" cy="2977200"/>
          </a:xfrm>
        </p:spPr>
        <p:txBody>
          <a:bodyPr/>
          <a:lstStyle/>
          <a:p>
            <a:pPr lvl="0"/>
            <a:r>
              <a:rPr lang="de-DE"/>
              <a:t>Mastertextformat bearbeiten</a:t>
            </a:r>
          </a:p>
        </p:txBody>
      </p:sp>
    </p:spTree>
    <p:extLst>
      <p:ext uri="{BB962C8B-B14F-4D97-AF65-F5344CB8AC3E}">
        <p14:creationId xmlns:p14="http://schemas.microsoft.com/office/powerpoint/2010/main" val="2394268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Inhalte beliebig -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3" name="Fußzeilenplatzhalter 2"/>
          <p:cNvSpPr>
            <a:spLocks noGrp="1"/>
          </p:cNvSpPr>
          <p:nvPr>
            <p:ph type="ftr" sz="quarter" idx="10"/>
          </p:nvPr>
        </p:nvSpPr>
        <p:spPr/>
        <p:txBody>
          <a:bodyPr/>
          <a:lstStyle/>
          <a:p>
            <a:r>
              <a:rPr lang="de-AT" dirty="0"/>
              <a:t>Präsentationstitel</a:t>
            </a:r>
          </a:p>
        </p:txBody>
      </p:sp>
      <p:sp>
        <p:nvSpPr>
          <p:cNvPr id="4" name="Foliennummernplatzhalter 3"/>
          <p:cNvSpPr>
            <a:spLocks noGrp="1"/>
          </p:cNvSpPr>
          <p:nvPr>
            <p:ph type="sldNum" sz="quarter" idx="11"/>
          </p:nvPr>
        </p:nvSpPr>
        <p:spPr/>
        <p:txBody>
          <a:bodyPr/>
          <a:lstStyle/>
          <a:p>
            <a:fld id="{1206269C-C24E-4E80-9A4B-E7E19BB59A67}" type="slidenum">
              <a:rPr lang="de-AT" smtClean="0"/>
              <a:pPr/>
              <a:t>‹#›</a:t>
            </a:fld>
            <a:endParaRPr lang="de-AT" dirty="0"/>
          </a:p>
        </p:txBody>
      </p:sp>
      <p:sp>
        <p:nvSpPr>
          <p:cNvPr id="8" name="Inhaltsplatzhalter 7"/>
          <p:cNvSpPr>
            <a:spLocks noGrp="1"/>
          </p:cNvSpPr>
          <p:nvPr>
            <p:ph sz="quarter" idx="15"/>
          </p:nvPr>
        </p:nvSpPr>
        <p:spPr>
          <a:xfrm>
            <a:off x="540000" y="1630800"/>
            <a:ext cx="3838575" cy="2977200"/>
          </a:xfrm>
        </p:spPr>
        <p:txBody>
          <a:bodyPr/>
          <a:lstStyle/>
          <a:p>
            <a:pPr lvl="0"/>
            <a:r>
              <a:rPr lang="de-DE"/>
              <a:t>Mastertextformat bearbeiten</a:t>
            </a:r>
          </a:p>
          <a:p>
            <a:pPr lvl="1"/>
            <a:r>
              <a:rPr lang="de-DE"/>
              <a:t>Zweite Ebene</a:t>
            </a:r>
          </a:p>
          <a:p>
            <a:pPr lvl="2"/>
            <a:r>
              <a:rPr lang="de-DE"/>
              <a:t>Dritte Ebene</a:t>
            </a:r>
          </a:p>
        </p:txBody>
      </p:sp>
      <p:sp>
        <p:nvSpPr>
          <p:cNvPr id="9" name="Inhaltsplatzhalter 7"/>
          <p:cNvSpPr>
            <a:spLocks noGrp="1"/>
          </p:cNvSpPr>
          <p:nvPr>
            <p:ph sz="quarter" idx="16"/>
          </p:nvPr>
        </p:nvSpPr>
        <p:spPr>
          <a:xfrm>
            <a:off x="4679951" y="1630800"/>
            <a:ext cx="3838575" cy="2977200"/>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66619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beliebig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9" name="Inhaltsplatzhalter 8"/>
          <p:cNvSpPr>
            <a:spLocks noGrp="1"/>
          </p:cNvSpPr>
          <p:nvPr>
            <p:ph sz="quarter" idx="13"/>
          </p:nvPr>
        </p:nvSpPr>
        <p:spPr>
          <a:xfrm>
            <a:off x="539751" y="1630800"/>
            <a:ext cx="7978775" cy="2977200"/>
          </a:xfrm>
        </p:spPr>
        <p:txBody>
          <a:bodyPr/>
          <a:lstStyle/>
          <a:p>
            <a:pPr lvl="0"/>
            <a:r>
              <a:rPr lang="de-DE"/>
              <a:t>Mastertextformat bearbeiten</a:t>
            </a:r>
          </a:p>
          <a:p>
            <a:pPr lvl="1"/>
            <a:r>
              <a:rPr lang="de-DE"/>
              <a:t>Zweite Ebene</a:t>
            </a:r>
          </a:p>
          <a:p>
            <a:pPr lvl="2"/>
            <a:r>
              <a:rPr lang="de-DE"/>
              <a:t>Dritte Ebene</a:t>
            </a:r>
          </a:p>
        </p:txBody>
      </p:sp>
      <p:sp>
        <p:nvSpPr>
          <p:cNvPr id="4" name="Fußzeilenplatzhalter 3"/>
          <p:cNvSpPr>
            <a:spLocks noGrp="1"/>
          </p:cNvSpPr>
          <p:nvPr>
            <p:ph type="ftr" sz="quarter" idx="11"/>
          </p:nvPr>
        </p:nvSpPr>
        <p:spPr/>
        <p:txBody>
          <a:bodyPr/>
          <a:lstStyle/>
          <a:p>
            <a:r>
              <a:rPr lang="de-AT" dirty="0"/>
              <a:t>Präsentationstitel</a:t>
            </a:r>
          </a:p>
        </p:txBody>
      </p:sp>
      <p:sp>
        <p:nvSpPr>
          <p:cNvPr id="5" name="Foliennummernplatzhalter 4"/>
          <p:cNvSpPr>
            <a:spLocks noGrp="1"/>
          </p:cNvSpPr>
          <p:nvPr>
            <p:ph type="sldNum" sz="quarter" idx="12"/>
          </p:nvPr>
        </p:nvSpPr>
        <p:spPr/>
        <p:txBody>
          <a:bodyPr/>
          <a:lstStyle/>
          <a:p>
            <a:fld id="{1206269C-C24E-4E80-9A4B-E7E19BB59A67}" type="slidenum">
              <a:rPr lang="de-AT" smtClean="0"/>
              <a:pPr/>
              <a:t>‹#›</a:t>
            </a:fld>
            <a:endParaRPr lang="de-AT" dirty="0"/>
          </a:p>
        </p:txBody>
      </p:sp>
    </p:spTree>
    <p:extLst>
      <p:ext uri="{BB962C8B-B14F-4D97-AF65-F5344CB8AC3E}">
        <p14:creationId xmlns:p14="http://schemas.microsoft.com/office/powerpoint/2010/main" val="2550449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1004400"/>
            <a:ext cx="5389200" cy="1062000"/>
          </a:xfrm>
        </p:spPr>
        <p:txBody>
          <a:bodyPr/>
          <a:lstStyle>
            <a:lvl1pPr>
              <a:lnSpc>
                <a:spcPts val="4000"/>
              </a:lnSpc>
              <a:defRPr sz="3000" b="0">
                <a:solidFill>
                  <a:schemeClr val="tx1"/>
                </a:solidFill>
              </a:defRPr>
            </a:lvl1pPr>
          </a:lstStyle>
          <a:p>
            <a:r>
              <a:rPr lang="de-DE" dirty="0"/>
              <a:t>Titelmasterformat durch Klicken </a:t>
            </a:r>
            <a:br>
              <a:rPr lang="de-DE" dirty="0"/>
            </a:br>
            <a:r>
              <a:rPr lang="de-DE" dirty="0"/>
              <a:t>bearbeiten</a:t>
            </a:r>
          </a:p>
        </p:txBody>
      </p:sp>
      <p:sp>
        <p:nvSpPr>
          <p:cNvPr id="9" name="Textplatzhalter 8"/>
          <p:cNvSpPr>
            <a:spLocks noGrp="1"/>
          </p:cNvSpPr>
          <p:nvPr>
            <p:ph type="body" sz="quarter" idx="10"/>
          </p:nvPr>
        </p:nvSpPr>
        <p:spPr>
          <a:xfrm>
            <a:off x="539750" y="3643313"/>
            <a:ext cx="3423600" cy="963216"/>
          </a:xfrm>
        </p:spPr>
        <p:txBody>
          <a:bodyPr anchor="b" anchorCtr="0"/>
          <a:lstStyle>
            <a:lvl1pPr marL="0" indent="0">
              <a:lnSpc>
                <a:spcPts val="1800"/>
              </a:lnSpc>
              <a:spcAft>
                <a:spcPts val="0"/>
              </a:spcAft>
              <a:buNone/>
              <a:defRPr sz="1400"/>
            </a:lvl1pPr>
          </a:lstStyle>
          <a:p>
            <a:pPr lvl="0"/>
            <a:r>
              <a:rPr lang="de-DE"/>
              <a:t>Mastertextformat bearbeiten</a:t>
            </a:r>
          </a:p>
        </p:txBody>
      </p:sp>
    </p:spTree>
    <p:extLst>
      <p:ext uri="{BB962C8B-B14F-4D97-AF65-F5344CB8AC3E}">
        <p14:creationId xmlns:p14="http://schemas.microsoft.com/office/powerpoint/2010/main" val="1274369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41748-BF13-106B-19E2-BD119148A5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9126069-ED38-B162-917A-A38A5BC93E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634AC0-E5A2-3D46-57DF-0937DDE6080B}"/>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035E0B64-6275-3D63-DDA8-D649E0C674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D87A2D-8024-AAC0-4BA3-4247C4342BDE}"/>
              </a:ext>
            </a:extLst>
          </p:cNvPr>
          <p:cNvSpPr>
            <a:spLocks noGrp="1"/>
          </p:cNvSpPr>
          <p:nvPr>
            <p:ph type="sldNum" sz="quarter" idx="12"/>
          </p:nvPr>
        </p:nvSpPr>
        <p:spPr/>
        <p:txBody>
          <a:bodyPr/>
          <a:lstStyle/>
          <a:p>
            <a:fld id="{80A494DE-A022-4551-93A1-A7980280EBCD}" type="slidenum">
              <a:rPr lang="en-US" smtClean="0"/>
              <a:t>‹#›</a:t>
            </a:fld>
            <a:endParaRPr lang="en-US"/>
          </a:p>
        </p:txBody>
      </p:sp>
    </p:spTree>
    <p:extLst>
      <p:ext uri="{BB962C8B-B14F-4D97-AF65-F5344CB8AC3E}">
        <p14:creationId xmlns:p14="http://schemas.microsoft.com/office/powerpoint/2010/main" val="809259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C9ADDF-946A-CB66-44EB-3006E10E6D47}"/>
              </a:ext>
            </a:extLst>
          </p:cNvPr>
          <p:cNvSpPr>
            <a:spLocks noGrp="1"/>
          </p:cNvSpPr>
          <p:nvPr>
            <p:ph type="sldNum" sz="quarter" idx="12"/>
          </p:nvPr>
        </p:nvSpPr>
        <p:spPr>
          <a:xfrm>
            <a:off x="8698230" y="4802823"/>
            <a:ext cx="445770" cy="274637"/>
          </a:xfrm>
          <a:prstGeom prst="rect">
            <a:avLst/>
          </a:prstGeom>
        </p:spPr>
        <p:txBody>
          <a:bodyPr/>
          <a:lstStyle>
            <a:lvl1pPr>
              <a:defRPr sz="1400">
                <a:latin typeface="Calibri" panose="020F0502020204030204" pitchFamily="34" charset="0"/>
                <a:ea typeface="Calibri" panose="020F0502020204030204" pitchFamily="34" charset="0"/>
                <a:cs typeface="Calibri" panose="020F0502020204030204" pitchFamily="34" charset="0"/>
              </a:defRPr>
            </a:lvl1pPr>
          </a:lstStyle>
          <a:p>
            <a:fld id="{1023ECB7-43EF-4C61-9292-29C076ABD7CD}" type="slidenum">
              <a:rPr lang="en-US" smtClean="0"/>
              <a:pPr/>
              <a:t>‹#›</a:t>
            </a:fld>
            <a:endParaRPr lang="en-US" dirty="0"/>
          </a:p>
        </p:txBody>
      </p:sp>
    </p:spTree>
    <p:extLst>
      <p:ext uri="{BB962C8B-B14F-4D97-AF65-F5344CB8AC3E}">
        <p14:creationId xmlns:p14="http://schemas.microsoft.com/office/powerpoint/2010/main" val="1127407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pic>
        <p:nvPicPr>
          <p:cNvPr id="1026" name="Picture 2" descr="C:\BKA-2018\BKA2018-Brief\REPUBLIK-AT-DOKUMENTVORLAGEN\POTX\HG_Powerpoint_4zu3.png"/>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0"/>
            <a:ext cx="9174370" cy="5146249"/>
          </a:xfrm>
          <a:prstGeom prst="rect">
            <a:avLst/>
          </a:prstGeom>
          <a:noFill/>
          <a:extLst>
            <a:ext uri="{909E8E84-426E-40DD-AFC4-6F175D3DCCD1}">
              <a14:hiddenFill xmlns:a14="http://schemas.microsoft.com/office/drawing/2010/main">
                <a:solidFill>
                  <a:srgbClr val="FFFFFF"/>
                </a:solidFill>
              </a14:hiddenFill>
            </a:ext>
          </a:extLst>
        </p:spPr>
      </p:pic>
      <p:sp>
        <p:nvSpPr>
          <p:cNvPr id="3" name="Textplatzhalter 2"/>
          <p:cNvSpPr>
            <a:spLocks noGrp="1"/>
          </p:cNvSpPr>
          <p:nvPr>
            <p:ph type="body" idx="1"/>
          </p:nvPr>
        </p:nvSpPr>
        <p:spPr>
          <a:xfrm>
            <a:off x="540001" y="1623600"/>
            <a:ext cx="7978525" cy="2984400"/>
          </a:xfrm>
          <a:prstGeom prst="rect">
            <a:avLst/>
          </a:prstGeom>
        </p:spPr>
        <p:txBody>
          <a:bodyPr vert="horz" lIns="0" tIns="0" rIns="0" bIns="0" rtlCol="0">
            <a:noAutofit/>
          </a:bodyPr>
          <a:lstStyle/>
          <a:p>
            <a:pPr lvl="0"/>
            <a:r>
              <a:rPr lang="de-DE" dirty="0"/>
              <a:t>Textmasterformat bearbeiten </a:t>
            </a:r>
            <a:br>
              <a:rPr lang="de-DE" dirty="0"/>
            </a:br>
            <a:r>
              <a:rPr lang="de-DE" dirty="0"/>
              <a:t>Erste Ebene </a:t>
            </a:r>
          </a:p>
          <a:p>
            <a:pPr lvl="1"/>
            <a:r>
              <a:rPr lang="de-DE" dirty="0"/>
              <a:t>Zweite Ebene – wie Ebene zuvor</a:t>
            </a:r>
          </a:p>
          <a:p>
            <a:pPr lvl="2"/>
            <a:r>
              <a:rPr lang="de-DE" dirty="0"/>
              <a:t>Dritte Ebene – wie Ebene zuvor</a:t>
            </a:r>
          </a:p>
        </p:txBody>
      </p:sp>
      <p:sp>
        <p:nvSpPr>
          <p:cNvPr id="9" name="Fußzeilenplatzhalter 12"/>
          <p:cNvSpPr>
            <a:spLocks noGrp="1"/>
          </p:cNvSpPr>
          <p:nvPr>
            <p:ph type="ftr" sz="quarter" idx="3"/>
          </p:nvPr>
        </p:nvSpPr>
        <p:spPr>
          <a:xfrm>
            <a:off x="540000" y="4790252"/>
            <a:ext cx="6875916" cy="200025"/>
          </a:xfrm>
          <a:prstGeom prst="rect">
            <a:avLst/>
          </a:prstGeom>
        </p:spPr>
        <p:txBody>
          <a:bodyPr vert="horz" lIns="0" tIns="0" rIns="0" bIns="0" rtlCol="0" anchor="ctr"/>
          <a:lstStyle>
            <a:lvl1pPr algn="l">
              <a:defRPr sz="1400">
                <a:solidFill>
                  <a:schemeClr val="tx1"/>
                </a:solidFill>
                <a:latin typeface="Calibri" panose="020F0502020204030204" pitchFamily="34" charset="0"/>
                <a:cs typeface="Calibri" panose="020F0502020204030204" pitchFamily="34" charset="0"/>
              </a:defRPr>
            </a:lvl1pPr>
          </a:lstStyle>
          <a:p>
            <a:r>
              <a:rPr lang="de-AT" dirty="0"/>
              <a:t>Präsentationstitel</a:t>
            </a:r>
          </a:p>
        </p:txBody>
      </p:sp>
      <p:sp>
        <p:nvSpPr>
          <p:cNvPr id="20" name="Foliennummernplatzhalter 13"/>
          <p:cNvSpPr>
            <a:spLocks noGrp="1"/>
          </p:cNvSpPr>
          <p:nvPr>
            <p:ph type="sldNum" sz="quarter" idx="4"/>
          </p:nvPr>
        </p:nvSpPr>
        <p:spPr>
          <a:xfrm>
            <a:off x="7558201" y="4790252"/>
            <a:ext cx="960324" cy="200025"/>
          </a:xfrm>
          <a:prstGeom prst="rect">
            <a:avLst/>
          </a:prstGeom>
        </p:spPr>
        <p:txBody>
          <a:bodyPr vert="horz" lIns="0" tIns="0" rIns="0" bIns="0" rtlCol="0" anchor="ctr"/>
          <a:lstStyle>
            <a:lvl1pPr algn="r">
              <a:defRPr sz="1400">
                <a:solidFill>
                  <a:schemeClr val="tx1"/>
                </a:solidFill>
                <a:latin typeface="Calibri" panose="020F0502020204030204" pitchFamily="34" charset="0"/>
                <a:cs typeface="Calibri" panose="020F0502020204030204" pitchFamily="34" charset="0"/>
              </a:defRPr>
            </a:lvl1pPr>
          </a:lstStyle>
          <a:p>
            <a:fld id="{1206269C-C24E-4E80-9A4B-E7E19BB59A67}" type="slidenum">
              <a:rPr lang="de-AT" smtClean="0"/>
              <a:pPr/>
              <a:t>‹#›</a:t>
            </a:fld>
            <a:endParaRPr lang="de-AT" dirty="0"/>
          </a:p>
        </p:txBody>
      </p:sp>
      <p:sp>
        <p:nvSpPr>
          <p:cNvPr id="2" name="Titelplatzhalter 1"/>
          <p:cNvSpPr>
            <a:spLocks noGrp="1"/>
          </p:cNvSpPr>
          <p:nvPr>
            <p:ph type="title"/>
          </p:nvPr>
        </p:nvSpPr>
        <p:spPr>
          <a:xfrm>
            <a:off x="540001" y="1054800"/>
            <a:ext cx="7978525" cy="622091"/>
          </a:xfrm>
          <a:prstGeom prst="rect">
            <a:avLst/>
          </a:prstGeom>
        </p:spPr>
        <p:txBody>
          <a:bodyPr vert="horz" wrap="none" lIns="0" tIns="0" rIns="0" bIns="0" rtlCol="0" anchor="t" anchorCtr="0">
            <a:noAutofit/>
          </a:bodyPr>
          <a:lstStyle/>
          <a:p>
            <a:r>
              <a:rPr lang="de-DE" dirty="0"/>
              <a:t>Titelmasterformat durch Klicken bearbeiten</a:t>
            </a:r>
            <a:endParaRPr lang="de-AT" dirty="0"/>
          </a:p>
        </p:txBody>
      </p:sp>
      <p:grpSp>
        <p:nvGrpSpPr>
          <p:cNvPr id="4" name="Gruppieren 13">
            <a:extLst>
              <a:ext uri="{FF2B5EF4-FFF2-40B4-BE49-F238E27FC236}">
                <a16:creationId xmlns:a16="http://schemas.microsoft.com/office/drawing/2014/main" id="{C9FF6818-8FE1-1808-E07E-648290184C8A}"/>
              </a:ext>
            </a:extLst>
          </p:cNvPr>
          <p:cNvGrpSpPr/>
          <p:nvPr userDrawn="1"/>
        </p:nvGrpSpPr>
        <p:grpSpPr>
          <a:xfrm>
            <a:off x="6929349" y="173889"/>
            <a:ext cx="2012314" cy="433705"/>
            <a:chOff x="-1995357" y="-21523"/>
            <a:chExt cx="2917695" cy="616149"/>
          </a:xfrm>
        </p:grpSpPr>
        <p:pic>
          <p:nvPicPr>
            <p:cNvPr id="5" name="Picture 2">
              <a:extLst>
                <a:ext uri="{FF2B5EF4-FFF2-40B4-BE49-F238E27FC236}">
                  <a16:creationId xmlns:a16="http://schemas.microsoft.com/office/drawing/2014/main" id="{D78F4AD5-BA52-4027-5A52-90DCAC25E4C7}"/>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22338"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6">
              <a:extLst>
                <a:ext uri="{FF2B5EF4-FFF2-40B4-BE49-F238E27FC236}">
                  <a16:creationId xmlns:a16="http://schemas.microsoft.com/office/drawing/2014/main" id="{EC825BE5-82B0-01A0-82D9-81B46E3DC431}"/>
                </a:ext>
              </a:extLst>
            </p:cNvPr>
            <p:cNvSpPr txBox="1">
              <a:spLocks noChangeArrowheads="1"/>
            </p:cNvSpPr>
            <p:nvPr/>
          </p:nvSpPr>
          <p:spPr bwMode="auto">
            <a:xfrm>
              <a:off x="-1995357" y="-21523"/>
              <a:ext cx="1877771" cy="616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noAutofit/>
            </a:bodyPr>
            <a:lstStyle/>
            <a:p>
              <a:pPr algn="r" fontAlgn="base">
                <a:lnSpc>
                  <a:spcPct val="110000"/>
                </a:lnSpc>
                <a:spcAft>
                  <a:spcPts val="600"/>
                </a:spcAft>
              </a:pPr>
              <a:r>
                <a:rPr lang="en-US" sz="1150" kern="1200">
                  <a:solidFill>
                    <a:srgbClr val="003399"/>
                  </a:solidFill>
                  <a:effectLst/>
                  <a:latin typeface="Calibri" panose="020F0502020204030204" pitchFamily="34" charset="0"/>
                  <a:ea typeface="Calibri" panose="020F0502020204030204" pitchFamily="34" charset="0"/>
                  <a:cs typeface="Arial" panose="020B0604020202020204" pitchFamily="34" charset="0"/>
                </a:rPr>
                <a:t>Funded by the European Union.</a:t>
              </a:r>
              <a:endParaRPr lang="de-DE" sz="1150">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7" name="Grafik 16" descr="Ein Bild, das Text, Logo enthält.&#10;&#10;Automatisch generierte Beschreibung">
            <a:extLst>
              <a:ext uri="{FF2B5EF4-FFF2-40B4-BE49-F238E27FC236}">
                <a16:creationId xmlns:a16="http://schemas.microsoft.com/office/drawing/2014/main" id="{EB07647E-9F64-6792-5CE2-F60CFC402924}"/>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12843" y="170802"/>
            <a:ext cx="1858766" cy="522213"/>
          </a:xfrm>
          <a:prstGeom prst="rect">
            <a:avLst/>
          </a:prstGeom>
        </p:spPr>
      </p:pic>
      <p:pic>
        <p:nvPicPr>
          <p:cNvPr id="8" name="Picture 7">
            <a:extLst>
              <a:ext uri="{FF2B5EF4-FFF2-40B4-BE49-F238E27FC236}">
                <a16:creationId xmlns:a16="http://schemas.microsoft.com/office/drawing/2014/main" id="{AB8D36C1-8128-0A25-477C-4B4C141BD2EA}"/>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93146" y="146772"/>
            <a:ext cx="1677222" cy="546222"/>
          </a:xfrm>
          <a:prstGeom prst="rect">
            <a:avLst/>
          </a:prstGeom>
        </p:spPr>
      </p:pic>
      <p:grpSp>
        <p:nvGrpSpPr>
          <p:cNvPr id="16" name="Group 15">
            <a:extLst>
              <a:ext uri="{FF2B5EF4-FFF2-40B4-BE49-F238E27FC236}">
                <a16:creationId xmlns:a16="http://schemas.microsoft.com/office/drawing/2014/main" id="{74A9382D-290F-DB31-70CF-6A379EEF1253}"/>
              </a:ext>
            </a:extLst>
          </p:cNvPr>
          <p:cNvGrpSpPr/>
          <p:nvPr userDrawn="1"/>
        </p:nvGrpSpPr>
        <p:grpSpPr>
          <a:xfrm>
            <a:off x="2251323" y="46642"/>
            <a:ext cx="1974183" cy="641404"/>
            <a:chOff x="2225993" y="124240"/>
            <a:chExt cx="1974183" cy="641404"/>
          </a:xfrm>
        </p:grpSpPr>
        <p:pic>
          <p:nvPicPr>
            <p:cNvPr id="17" name="Picture 16">
              <a:extLst>
                <a:ext uri="{FF2B5EF4-FFF2-40B4-BE49-F238E27FC236}">
                  <a16:creationId xmlns:a16="http://schemas.microsoft.com/office/drawing/2014/main" id="{8A339826-2395-C387-D16E-5A7FBFAEDCF2}"/>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2225993" y="124240"/>
              <a:ext cx="663073" cy="641404"/>
            </a:xfrm>
            <a:prstGeom prst="rect">
              <a:avLst/>
            </a:prstGeom>
          </p:spPr>
        </p:pic>
        <p:sp>
          <p:nvSpPr>
            <p:cNvPr id="18" name="TextBox 17">
              <a:extLst>
                <a:ext uri="{FF2B5EF4-FFF2-40B4-BE49-F238E27FC236}">
                  <a16:creationId xmlns:a16="http://schemas.microsoft.com/office/drawing/2014/main" id="{9AFDAE77-2012-6CFB-D6BE-D8BE23447FA4}"/>
                </a:ext>
              </a:extLst>
            </p:cNvPr>
            <p:cNvSpPr txBox="1"/>
            <p:nvPr userDrawn="1"/>
          </p:nvSpPr>
          <p:spPr>
            <a:xfrm>
              <a:off x="2844612" y="227181"/>
              <a:ext cx="1355564" cy="523220"/>
            </a:xfrm>
            <a:prstGeom prst="rect">
              <a:avLst/>
            </a:prstGeom>
            <a:noFill/>
          </p:spPr>
          <p:txBody>
            <a:bodyPr wrap="none" rtlCol="0">
              <a:spAutoFit/>
            </a:bodyPr>
            <a:lstStyle/>
            <a:p>
              <a:r>
                <a:rPr lang="en-US" sz="1400" dirty="0"/>
                <a:t>e-Government</a:t>
              </a:r>
              <a:br>
                <a:rPr lang="en-US" sz="1400" dirty="0"/>
              </a:br>
              <a:r>
                <a:rPr lang="en-US" sz="1400" dirty="0"/>
                <a:t>Research Group</a:t>
              </a:r>
            </a:p>
          </p:txBody>
        </p:sp>
      </p:grpSp>
    </p:spTree>
    <p:extLst>
      <p:ext uri="{BB962C8B-B14F-4D97-AF65-F5344CB8AC3E}">
        <p14:creationId xmlns:p14="http://schemas.microsoft.com/office/powerpoint/2010/main" val="1263382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7" r:id="rId3"/>
    <p:sldLayoutId id="2147483721" r:id="rId4"/>
    <p:sldLayoutId id="2147483722" r:id="rId5"/>
    <p:sldLayoutId id="2147483718" r:id="rId6"/>
    <p:sldLayoutId id="2147483720" r:id="rId7"/>
    <p:sldLayoutId id="2147483724" r:id="rId8"/>
    <p:sldLayoutId id="2147483737" r:id="rId9"/>
    <p:sldLayoutId id="2147483738" r:id="rId10"/>
  </p:sldLayoutIdLst>
  <p:hf hdr="0" dt="0"/>
  <p:txStyles>
    <p:titleStyle>
      <a:lvl1pPr algn="l" defTabSz="914400" rtl="0" eaLnBrk="1" latinLnBrk="0" hangingPunct="1">
        <a:lnSpc>
          <a:spcPts val="3000"/>
        </a:lnSpc>
        <a:spcBef>
          <a:spcPct val="0"/>
        </a:spcBef>
        <a:buNone/>
        <a:defRPr sz="2400" b="1" kern="1200">
          <a:solidFill>
            <a:schemeClr val="tx2"/>
          </a:solidFill>
          <a:latin typeface="Calibri" panose="020F0502020204030204" pitchFamily="34" charset="0"/>
          <a:ea typeface="+mj-ea"/>
          <a:cs typeface="Calibri" panose="020F0502020204030204" pitchFamily="34" charset="0"/>
        </a:defRPr>
      </a:lvl1pPr>
    </p:titleStyle>
    <p:bodyStyle>
      <a:lvl1pPr marL="252000" marR="0" indent="-252000" algn="l" defTabSz="914400" rtl="0" eaLnBrk="1" fontAlgn="auto" latinLnBrk="0" hangingPunct="1">
        <a:lnSpc>
          <a:spcPts val="2400"/>
        </a:lnSpc>
        <a:spcBef>
          <a:spcPts val="0"/>
        </a:spcBef>
        <a:spcAft>
          <a:spcPts val="1425"/>
        </a:spcAft>
        <a:buClr>
          <a:schemeClr val="tx2"/>
        </a:buClr>
        <a:buSzTx/>
        <a:buFont typeface="Arial" panose="020B0604020202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1pPr>
      <a:lvl2pPr marL="504000" marR="0" indent="-252000" algn="l" defTabSz="914400" rtl="0" eaLnBrk="1" fontAlgn="auto" latinLnBrk="0" hangingPunct="1">
        <a:lnSpc>
          <a:spcPts val="2400"/>
        </a:lnSpc>
        <a:spcBef>
          <a:spcPts val="0"/>
        </a:spcBef>
        <a:spcAft>
          <a:spcPts val="1425"/>
        </a:spcAft>
        <a:buClrTx/>
        <a:buSzTx/>
        <a:buFont typeface="Corbel" panose="020B0503020204020204" pitchFamily="34" charset="0"/>
        <a:buChar char="−"/>
        <a:tabLst/>
        <a:defRPr sz="1800" kern="1200">
          <a:solidFill>
            <a:schemeClr val="bg1">
              <a:lumMod val="10000"/>
            </a:schemeClr>
          </a:solidFill>
          <a:latin typeface="Calibri" panose="020F0502020204030204" pitchFamily="34" charset="0"/>
          <a:ea typeface="+mn-ea"/>
          <a:cs typeface="Calibri" panose="020F0502020204030204" pitchFamily="34" charset="0"/>
        </a:defRPr>
      </a:lvl2pPr>
      <a:lvl3pPr marL="756000" indent="-252000" algn="l" defTabSz="914400" rtl="0" eaLnBrk="1" latinLnBrk="0" hangingPunct="1">
        <a:lnSpc>
          <a:spcPts val="2400"/>
        </a:lnSpc>
        <a:spcBef>
          <a:spcPts val="0"/>
        </a:spcBef>
        <a:spcAft>
          <a:spcPts val="1425"/>
        </a:spcAft>
        <a:buClr>
          <a:schemeClr val="tx2"/>
        </a:buClr>
        <a:buFont typeface="Arial" pitchFamily="34" charset="0"/>
        <a:buChar char="•"/>
        <a:defRPr sz="1800" kern="1200">
          <a:solidFill>
            <a:schemeClr val="bg1">
              <a:lumMod val="10000"/>
            </a:schemeClr>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600"/>
        </a:spcBef>
        <a:buClr>
          <a:schemeClr val="tx2"/>
        </a:buClr>
        <a:buFont typeface="Arial" pitchFamily="34" charset="0"/>
        <a:buChar char="–"/>
        <a:defRPr sz="1800" kern="1200">
          <a:solidFill>
            <a:schemeClr val="bg1">
              <a:lumMod val="10000"/>
            </a:schemeClr>
          </a:solidFill>
          <a:latin typeface="+mn-lt"/>
          <a:ea typeface="+mn-ea"/>
          <a:cs typeface="+mn-cs"/>
        </a:defRPr>
      </a:lvl4pPr>
      <a:lvl5pPr marL="2057400" indent="-228600" algn="l" defTabSz="914400" rtl="0" eaLnBrk="1" latinLnBrk="0" hangingPunct="1">
        <a:lnSpc>
          <a:spcPct val="90000"/>
        </a:lnSpc>
        <a:spcBef>
          <a:spcPts val="400"/>
        </a:spcBef>
        <a:buClr>
          <a:schemeClr val="tx2"/>
        </a:buClr>
        <a:buFont typeface="Arial" pitchFamily="34" charset="0"/>
        <a:buChar char="»"/>
        <a:defRPr sz="1800" kern="120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16" descr="Ein Bild, das Text, Logo enthält.&#10;&#10;Automatisch generierte Beschreibung">
            <a:extLst>
              <a:ext uri="{FF2B5EF4-FFF2-40B4-BE49-F238E27FC236}">
                <a16:creationId xmlns:a16="http://schemas.microsoft.com/office/drawing/2014/main" id="{B0E77639-FF4F-A0C9-7DC8-9C3B7413FA6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7683" y="4810040"/>
            <a:ext cx="1186917" cy="333460"/>
          </a:xfrm>
          <a:prstGeom prst="rect">
            <a:avLst/>
          </a:prstGeom>
        </p:spPr>
      </p:pic>
    </p:spTree>
    <p:extLst>
      <p:ext uri="{BB962C8B-B14F-4D97-AF65-F5344CB8AC3E}">
        <p14:creationId xmlns:p14="http://schemas.microsoft.com/office/powerpoint/2010/main" val="322553230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mailto:ipagkalo@auth.gr"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999" y="801422"/>
            <a:ext cx="7978526" cy="997200"/>
          </a:xfrm>
        </p:spPr>
        <p:txBody>
          <a:bodyPr/>
          <a:lstStyle/>
          <a:p>
            <a:r>
              <a:rPr lang="de-AT" dirty="0" err="1"/>
              <a:t>SimpliVi</a:t>
            </a:r>
            <a:r>
              <a:rPr lang="de-AT" dirty="0"/>
              <a:t> </a:t>
            </a:r>
            <a:r>
              <a:rPr lang="de-AT" b="0" dirty="0"/>
              <a:t>[</a:t>
            </a:r>
            <a:r>
              <a:rPr lang="de-DE" b="0" dirty="0" err="1"/>
              <a:t>sɪmplɪfʌɪ</a:t>
            </a:r>
            <a:r>
              <a:rPr lang="de-AT" b="0" dirty="0"/>
              <a:t>]</a:t>
            </a:r>
          </a:p>
        </p:txBody>
      </p:sp>
      <p:sp>
        <p:nvSpPr>
          <p:cNvPr id="3" name="Untertitel 2"/>
          <p:cNvSpPr>
            <a:spLocks noGrp="1"/>
          </p:cNvSpPr>
          <p:nvPr>
            <p:ph type="subTitle" idx="1"/>
          </p:nvPr>
        </p:nvSpPr>
        <p:spPr>
          <a:xfrm>
            <a:off x="544010" y="1787612"/>
            <a:ext cx="7978526" cy="997200"/>
          </a:xfrm>
        </p:spPr>
        <p:txBody>
          <a:bodyPr/>
          <a:lstStyle/>
          <a:p>
            <a:r>
              <a:rPr lang="en-US" sz="2400" dirty="0"/>
              <a:t>The SimpliVi approach to an e-CODEX implementation:</a:t>
            </a:r>
            <a:br>
              <a:rPr lang="en-US" sz="2400" dirty="0"/>
            </a:br>
            <a:r>
              <a:rPr lang="en-US" sz="2400" dirty="0"/>
              <a:t>Business Collaboration, Workflows, Data structure</a:t>
            </a:r>
          </a:p>
          <a:p>
            <a:endParaRPr lang="en-US" sz="2400" dirty="0"/>
          </a:p>
        </p:txBody>
      </p:sp>
      <p:sp>
        <p:nvSpPr>
          <p:cNvPr id="4" name="Textplatzhalter 3"/>
          <p:cNvSpPr>
            <a:spLocks noGrp="1"/>
          </p:cNvSpPr>
          <p:nvPr>
            <p:ph type="body" sz="quarter" idx="10"/>
          </p:nvPr>
        </p:nvSpPr>
        <p:spPr>
          <a:xfrm>
            <a:off x="539999" y="4475269"/>
            <a:ext cx="8079317" cy="415529"/>
          </a:xfrm>
        </p:spPr>
        <p:txBody>
          <a:bodyPr/>
          <a:lstStyle/>
          <a:p>
            <a:r>
              <a:rPr lang="en-US" dirty="0"/>
              <a:t>18 September </a:t>
            </a:r>
            <a:r>
              <a:rPr lang="de-DE" dirty="0"/>
              <a:t>2025, </a:t>
            </a:r>
            <a:r>
              <a:rPr lang="de-AT" dirty="0"/>
              <a:t>Wrocław, </a:t>
            </a:r>
            <a:r>
              <a:rPr lang="de-AT" dirty="0" err="1"/>
              <a:t>Poland</a:t>
            </a:r>
            <a:endParaRPr lang="de-AT" dirty="0"/>
          </a:p>
          <a:p>
            <a:endParaRPr lang="de-AT" dirty="0"/>
          </a:p>
          <a:p>
            <a:r>
              <a:rPr lang="de-AT" sz="1200" dirty="0"/>
              <a:t>Dr. </a:t>
            </a:r>
            <a:r>
              <a:rPr lang="de-AT" sz="1200" b="1" dirty="0"/>
              <a:t>Ioannis (Ion) Pagkalos</a:t>
            </a:r>
          </a:p>
          <a:p>
            <a:r>
              <a:rPr lang="de-AT" sz="1200" dirty="0"/>
              <a:t>Technical </a:t>
            </a:r>
            <a:r>
              <a:rPr lang="de-AT" sz="1200" dirty="0" err="1"/>
              <a:t>Coordinator</a:t>
            </a:r>
            <a:br>
              <a:rPr lang="de-AT" sz="1200" dirty="0"/>
            </a:br>
            <a:r>
              <a:rPr lang="de-AT" sz="1200" dirty="0"/>
              <a:t>e-Government Research Group</a:t>
            </a:r>
          </a:p>
          <a:p>
            <a:r>
              <a:rPr lang="de-AT" sz="1200" dirty="0"/>
              <a:t>Aristotle University </a:t>
            </a:r>
            <a:r>
              <a:rPr lang="de-AT" sz="1200" dirty="0" err="1"/>
              <a:t>of</a:t>
            </a:r>
            <a:r>
              <a:rPr lang="de-AT" sz="1200" dirty="0"/>
              <a:t> Thessaloniki</a:t>
            </a:r>
            <a:endParaRPr lang="de-DE" sz="1200" dirty="0"/>
          </a:p>
        </p:txBody>
      </p:sp>
    </p:spTree>
    <p:extLst>
      <p:ext uri="{BB962C8B-B14F-4D97-AF65-F5344CB8AC3E}">
        <p14:creationId xmlns:p14="http://schemas.microsoft.com/office/powerpoint/2010/main" val="2742458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8B79C-D387-1AA5-7D67-008FA245CF67}"/>
              </a:ext>
            </a:extLst>
          </p:cNvPr>
          <p:cNvSpPr>
            <a:spLocks noGrp="1"/>
          </p:cNvSpPr>
          <p:nvPr>
            <p:ph type="title"/>
          </p:nvPr>
        </p:nvSpPr>
        <p:spPr/>
        <p:txBody>
          <a:bodyPr/>
          <a:lstStyle/>
          <a:p>
            <a:r>
              <a:rPr lang="en-GB" dirty="0"/>
              <a:t>European Investigation Order</a:t>
            </a:r>
            <a:endParaRPr lang="en-US" dirty="0"/>
          </a:p>
        </p:txBody>
      </p:sp>
      <p:sp>
        <p:nvSpPr>
          <p:cNvPr id="3" name="Content Placeholder 2">
            <a:extLst>
              <a:ext uri="{FF2B5EF4-FFF2-40B4-BE49-F238E27FC236}">
                <a16:creationId xmlns:a16="http://schemas.microsoft.com/office/drawing/2014/main" id="{296876CA-4043-1EED-C4E2-237AD978892A}"/>
              </a:ext>
            </a:extLst>
          </p:cNvPr>
          <p:cNvSpPr>
            <a:spLocks noGrp="1"/>
          </p:cNvSpPr>
          <p:nvPr>
            <p:ph idx="1"/>
          </p:nvPr>
        </p:nvSpPr>
        <p:spPr/>
        <p:txBody>
          <a:bodyPr/>
          <a:lstStyle/>
          <a:p>
            <a:r>
              <a:rPr lang="en-GB" dirty="0"/>
              <a:t>The European Investigation Order has no dedicated form for the technical parameters of a requested videoconference. </a:t>
            </a:r>
          </a:p>
          <a:p>
            <a:r>
              <a:rPr lang="en-GB" dirty="0"/>
              <a:t>The request itself and some further information about the videoconference are covered by the initiating Annex A (i.e. European Investigation Order). </a:t>
            </a:r>
          </a:p>
          <a:p>
            <a:r>
              <a:rPr lang="en-GB" dirty="0">
                <a:sym typeface="Wingdings" panose="05000000000000000000" pitchFamily="2" charset="2"/>
              </a:rPr>
              <a:t> </a:t>
            </a:r>
            <a:r>
              <a:rPr lang="en-GB" dirty="0"/>
              <a:t>There is no dedicated workflow regarding videoconferencing specifically </a:t>
            </a:r>
          </a:p>
          <a:p>
            <a:r>
              <a:rPr lang="en-GB" dirty="0"/>
              <a:t>The general workflow for requesting assistance is applied</a:t>
            </a:r>
            <a:endParaRPr lang="en-US" dirty="0"/>
          </a:p>
          <a:p>
            <a:endParaRPr lang="en-US" dirty="0"/>
          </a:p>
        </p:txBody>
      </p:sp>
    </p:spTree>
    <p:extLst>
      <p:ext uri="{BB962C8B-B14F-4D97-AF65-F5344CB8AC3E}">
        <p14:creationId xmlns:p14="http://schemas.microsoft.com/office/powerpoint/2010/main" val="3648688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2242575-6A32-1194-F453-42F3FB0D4EFB}"/>
              </a:ext>
            </a:extLst>
          </p:cNvPr>
          <p:cNvSpPr txBox="1"/>
          <p:nvPr/>
        </p:nvSpPr>
        <p:spPr>
          <a:xfrm>
            <a:off x="944235" y="4869656"/>
            <a:ext cx="6523925" cy="230832"/>
          </a:xfrm>
          <a:prstGeom prst="rect">
            <a:avLst/>
          </a:prstGeom>
          <a:noFill/>
        </p:spPr>
        <p:txBody>
          <a:bodyPr wrap="square">
            <a:spAutoFit/>
          </a:bodyPr>
          <a:lstStyle/>
          <a:p>
            <a:r>
              <a:rPr lang="en-GB" sz="900" b="1" dirty="0">
                <a:latin typeface="Calibri" panose="020F0502020204030204" pitchFamily="34" charset="0"/>
                <a:ea typeface="Times New Roman" panose="02020603050405020304" pitchFamily="18" charset="0"/>
              </a:rPr>
              <a:t>Source:</a:t>
            </a:r>
            <a:r>
              <a:rPr lang="en-GB" sz="900" dirty="0">
                <a:latin typeface="Calibri" panose="020F0502020204030204" pitchFamily="34" charset="0"/>
                <a:ea typeface="Times New Roman" panose="02020603050405020304" pitchFamily="18" charset="0"/>
              </a:rPr>
              <a:t> </a:t>
            </a:r>
            <a:r>
              <a:rPr lang="en-US" sz="900" dirty="0"/>
              <a:t>Business Collaboration Model - EIO</a:t>
            </a:r>
            <a:r>
              <a:rPr lang="en-GB" sz="900" dirty="0"/>
              <a:t>”, Version 4, European Commission</a:t>
            </a:r>
            <a:endParaRPr lang="en-US" sz="900" dirty="0"/>
          </a:p>
        </p:txBody>
      </p:sp>
      <p:pic>
        <p:nvPicPr>
          <p:cNvPr id="7" name="Grafik 1">
            <a:extLst>
              <a:ext uri="{FF2B5EF4-FFF2-40B4-BE49-F238E27FC236}">
                <a16:creationId xmlns:a16="http://schemas.microsoft.com/office/drawing/2014/main" id="{369AEA43-B301-5FBB-8E56-299918A8DD35}"/>
              </a:ext>
            </a:extLst>
          </p:cNvPr>
          <p:cNvPicPr>
            <a:picLocks noChangeAspect="1"/>
          </p:cNvPicPr>
          <p:nvPr/>
        </p:nvPicPr>
        <p:blipFill>
          <a:blip r:embed="rId3"/>
          <a:stretch>
            <a:fillRect/>
          </a:stretch>
        </p:blipFill>
        <p:spPr>
          <a:xfrm>
            <a:off x="172427" y="830394"/>
            <a:ext cx="7911275" cy="3907429"/>
          </a:xfrm>
          <a:prstGeom prst="rect">
            <a:avLst/>
          </a:prstGeom>
        </p:spPr>
      </p:pic>
      <p:sp>
        <p:nvSpPr>
          <p:cNvPr id="8" name="TextBox 7">
            <a:extLst>
              <a:ext uri="{FF2B5EF4-FFF2-40B4-BE49-F238E27FC236}">
                <a16:creationId xmlns:a16="http://schemas.microsoft.com/office/drawing/2014/main" id="{1189745B-7CAB-A911-3323-CE4FF68A029A}"/>
              </a:ext>
            </a:extLst>
          </p:cNvPr>
          <p:cNvSpPr txBox="1"/>
          <p:nvPr/>
        </p:nvSpPr>
        <p:spPr>
          <a:xfrm>
            <a:off x="385962" y="1742956"/>
            <a:ext cx="3183891"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Issuing Authority sends an EIO correctly filled-in</a:t>
            </a:r>
            <a:endParaRPr lang="en-US" sz="1200" dirty="0">
              <a:solidFill>
                <a:schemeClr val="tx1"/>
              </a:solidFill>
            </a:endParaRPr>
          </a:p>
        </p:txBody>
      </p:sp>
      <p:sp>
        <p:nvSpPr>
          <p:cNvPr id="9" name="TextBox 8">
            <a:extLst>
              <a:ext uri="{FF2B5EF4-FFF2-40B4-BE49-F238E27FC236}">
                <a16:creationId xmlns:a16="http://schemas.microsoft.com/office/drawing/2014/main" id="{87E54F5C-5096-1C52-2390-8F6087EE5E61}"/>
              </a:ext>
            </a:extLst>
          </p:cNvPr>
          <p:cNvSpPr txBox="1"/>
          <p:nvPr/>
        </p:nvSpPr>
        <p:spPr>
          <a:xfrm>
            <a:off x="6700692" y="2046524"/>
            <a:ext cx="2201679"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Executing Authority receives it: it starts assessing it</a:t>
            </a:r>
            <a:endParaRPr lang="en-US" sz="1200" dirty="0">
              <a:solidFill>
                <a:schemeClr val="tx1"/>
              </a:solidFill>
            </a:endParaRPr>
          </a:p>
        </p:txBody>
      </p:sp>
      <p:sp>
        <p:nvSpPr>
          <p:cNvPr id="10" name="TextBox 9">
            <a:extLst>
              <a:ext uri="{FF2B5EF4-FFF2-40B4-BE49-F238E27FC236}">
                <a16:creationId xmlns:a16="http://schemas.microsoft.com/office/drawing/2014/main" id="{03800EBA-72E0-0624-E1C6-C39C98C45AC2}"/>
              </a:ext>
            </a:extLst>
          </p:cNvPr>
          <p:cNvSpPr txBox="1"/>
          <p:nvPr/>
        </p:nvSpPr>
        <p:spPr>
          <a:xfrm>
            <a:off x="6689017" y="2675310"/>
            <a:ext cx="228255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Executing Authority sends back confirmation of receipt of the EIO</a:t>
            </a:r>
            <a:endParaRPr lang="en-US" sz="1200" dirty="0">
              <a:solidFill>
                <a:schemeClr val="tx1"/>
              </a:solidFill>
            </a:endParaRPr>
          </a:p>
        </p:txBody>
      </p:sp>
      <p:sp>
        <p:nvSpPr>
          <p:cNvPr id="11" name="TextBox 10">
            <a:extLst>
              <a:ext uri="{FF2B5EF4-FFF2-40B4-BE49-F238E27FC236}">
                <a16:creationId xmlns:a16="http://schemas.microsoft.com/office/drawing/2014/main" id="{69978EE1-2BBA-1A2D-7D22-B792E138F3D2}"/>
              </a:ext>
            </a:extLst>
          </p:cNvPr>
          <p:cNvSpPr txBox="1"/>
          <p:nvPr/>
        </p:nvSpPr>
        <p:spPr>
          <a:xfrm>
            <a:off x="6700692" y="3302155"/>
            <a:ext cx="2282557" cy="83099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Executing Authority sends back the Results of execution of the EIO (in whole or in part) or Refusal of an EIO</a:t>
            </a:r>
            <a:endParaRPr lang="en-US" sz="1200" dirty="0">
              <a:solidFill>
                <a:schemeClr val="tx1"/>
              </a:solidFill>
            </a:endParaRPr>
          </a:p>
        </p:txBody>
      </p:sp>
    </p:spTree>
    <p:extLst>
      <p:ext uri="{BB962C8B-B14F-4D97-AF65-F5344CB8AC3E}">
        <p14:creationId xmlns:p14="http://schemas.microsoft.com/office/powerpoint/2010/main" val="325226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1">
            <a:extLst>
              <a:ext uri="{FF2B5EF4-FFF2-40B4-BE49-F238E27FC236}">
                <a16:creationId xmlns:a16="http://schemas.microsoft.com/office/drawing/2014/main" id="{5766F81E-89D1-7D40-72EB-A7132EFA0812}"/>
              </a:ext>
            </a:extLst>
          </p:cNvPr>
          <p:cNvPicPr>
            <a:picLocks noChangeAspect="1"/>
          </p:cNvPicPr>
          <p:nvPr/>
        </p:nvPicPr>
        <p:blipFill>
          <a:blip r:embed="rId2"/>
          <a:stretch>
            <a:fillRect/>
          </a:stretch>
        </p:blipFill>
        <p:spPr>
          <a:xfrm>
            <a:off x="678530" y="999453"/>
            <a:ext cx="3298984" cy="4011930"/>
          </a:xfrm>
          <a:prstGeom prst="rect">
            <a:avLst/>
          </a:prstGeom>
        </p:spPr>
      </p:pic>
      <p:pic>
        <p:nvPicPr>
          <p:cNvPr id="5" name="Grafik 1">
            <a:extLst>
              <a:ext uri="{FF2B5EF4-FFF2-40B4-BE49-F238E27FC236}">
                <a16:creationId xmlns:a16="http://schemas.microsoft.com/office/drawing/2014/main" id="{21F637B4-ED9C-02F4-5740-17A5E84C85EA}"/>
              </a:ext>
            </a:extLst>
          </p:cNvPr>
          <p:cNvPicPr>
            <a:picLocks noChangeAspect="1"/>
          </p:cNvPicPr>
          <p:nvPr/>
        </p:nvPicPr>
        <p:blipFill>
          <a:blip r:embed="rId3"/>
          <a:stretch>
            <a:fillRect/>
          </a:stretch>
        </p:blipFill>
        <p:spPr>
          <a:xfrm>
            <a:off x="4183170" y="999453"/>
            <a:ext cx="3298984" cy="1905953"/>
          </a:xfrm>
          <a:prstGeom prst="rect">
            <a:avLst/>
          </a:prstGeom>
        </p:spPr>
      </p:pic>
    </p:spTree>
    <p:extLst>
      <p:ext uri="{BB962C8B-B14F-4D97-AF65-F5344CB8AC3E}">
        <p14:creationId xmlns:p14="http://schemas.microsoft.com/office/powerpoint/2010/main" val="2881129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3FE46-FDC5-92E5-B0E0-45151842B2BB}"/>
              </a:ext>
            </a:extLst>
          </p:cNvPr>
          <p:cNvSpPr>
            <a:spLocks noGrp="1"/>
          </p:cNvSpPr>
          <p:nvPr>
            <p:ph type="title"/>
          </p:nvPr>
        </p:nvSpPr>
        <p:spPr/>
        <p:txBody>
          <a:bodyPr/>
          <a:lstStyle/>
          <a:p>
            <a:r>
              <a:rPr lang="en-US" b="1" dirty="0" err="1"/>
              <a:t>SimpliVi</a:t>
            </a:r>
            <a:r>
              <a:rPr lang="en-US" b="1" dirty="0"/>
              <a:t>: </a:t>
            </a:r>
            <a:r>
              <a:rPr lang="en-US" dirty="0"/>
              <a:t>Business Collaboration for cross-border</a:t>
            </a:r>
            <a:br>
              <a:rPr lang="en-US" dirty="0"/>
            </a:br>
            <a:r>
              <a:rPr lang="en-US" dirty="0"/>
              <a:t>judicial videoconferencing</a:t>
            </a:r>
          </a:p>
        </p:txBody>
      </p:sp>
      <p:sp>
        <p:nvSpPr>
          <p:cNvPr id="3" name="Content Placeholder 2">
            <a:extLst>
              <a:ext uri="{FF2B5EF4-FFF2-40B4-BE49-F238E27FC236}">
                <a16:creationId xmlns:a16="http://schemas.microsoft.com/office/drawing/2014/main" id="{7CC8435F-4650-AED3-648F-C77D9F9C4882}"/>
              </a:ext>
            </a:extLst>
          </p:cNvPr>
          <p:cNvSpPr>
            <a:spLocks noGrp="1"/>
          </p:cNvSpPr>
          <p:nvPr>
            <p:ph idx="1"/>
          </p:nvPr>
        </p:nvSpPr>
        <p:spPr>
          <a:xfrm>
            <a:off x="540001" y="1959986"/>
            <a:ext cx="7978525" cy="2984400"/>
          </a:xfrm>
        </p:spPr>
        <p:txBody>
          <a:bodyPr/>
          <a:lstStyle/>
          <a:p>
            <a:r>
              <a:rPr lang="en-GB" dirty="0"/>
              <a:t>The business collaboration is the overall design of such a collaboration. </a:t>
            </a:r>
          </a:p>
          <a:p>
            <a:r>
              <a:rPr lang="en-GB" dirty="0"/>
              <a:t>More complex workflows of the business collaboration can be </a:t>
            </a:r>
            <a:r>
              <a:rPr lang="en-GB" b="1" dirty="0"/>
              <a:t>structured into smaller steps</a:t>
            </a:r>
            <a:r>
              <a:rPr lang="en-GB" dirty="0"/>
              <a:t>, describing the workflow in more detail.</a:t>
            </a:r>
          </a:p>
          <a:p>
            <a:r>
              <a:rPr lang="en-GB" dirty="0"/>
              <a:t>In general, the following elements must be defined:</a:t>
            </a:r>
          </a:p>
          <a:p>
            <a:endParaRPr lang="en-GB" dirty="0"/>
          </a:p>
          <a:p>
            <a:endParaRPr lang="en-US" dirty="0"/>
          </a:p>
        </p:txBody>
      </p:sp>
      <p:graphicFrame>
        <p:nvGraphicFramePr>
          <p:cNvPr id="8" name="Table 7">
            <a:extLst>
              <a:ext uri="{FF2B5EF4-FFF2-40B4-BE49-F238E27FC236}">
                <a16:creationId xmlns:a16="http://schemas.microsoft.com/office/drawing/2014/main" id="{1FA3050A-1189-19D1-1915-43891B2E7E82}"/>
              </a:ext>
            </a:extLst>
          </p:cNvPr>
          <p:cNvGraphicFramePr>
            <a:graphicFrameLocks noGrp="1"/>
          </p:cNvGraphicFramePr>
          <p:nvPr>
            <p:extLst>
              <p:ext uri="{D42A27DB-BD31-4B8C-83A1-F6EECF244321}">
                <p14:modId xmlns:p14="http://schemas.microsoft.com/office/powerpoint/2010/main" val="2338242022"/>
              </p:ext>
            </p:extLst>
          </p:nvPr>
        </p:nvGraphicFramePr>
        <p:xfrm>
          <a:off x="770052" y="3632769"/>
          <a:ext cx="6096000" cy="1272540"/>
        </p:xfrm>
        <a:graphic>
          <a:graphicData uri="http://schemas.openxmlformats.org/drawingml/2006/table">
            <a:tbl>
              <a:tblPr firstRow="1" bandRow="1">
                <a:tableStyleId>{5940675A-B579-460E-94D1-54222C63F5DA}</a:tableStyleId>
              </a:tblPr>
              <a:tblGrid>
                <a:gridCol w="547063">
                  <a:extLst>
                    <a:ext uri="{9D8B030D-6E8A-4147-A177-3AD203B41FA5}">
                      <a16:colId xmlns:a16="http://schemas.microsoft.com/office/drawing/2014/main" val="3290258991"/>
                    </a:ext>
                  </a:extLst>
                </a:gridCol>
                <a:gridCol w="3516937">
                  <a:extLst>
                    <a:ext uri="{9D8B030D-6E8A-4147-A177-3AD203B41FA5}">
                      <a16:colId xmlns:a16="http://schemas.microsoft.com/office/drawing/2014/main" val="2995244115"/>
                    </a:ext>
                  </a:extLst>
                </a:gridCol>
                <a:gridCol w="2032000">
                  <a:extLst>
                    <a:ext uri="{9D8B030D-6E8A-4147-A177-3AD203B41FA5}">
                      <a16:colId xmlns:a16="http://schemas.microsoft.com/office/drawing/2014/main" val="1769615276"/>
                    </a:ext>
                  </a:extLst>
                </a:gridCol>
              </a:tblGrid>
              <a:tr h="278130">
                <a:tc>
                  <a:txBody>
                    <a:bodyPr/>
                    <a:lstStyle/>
                    <a:p>
                      <a:r>
                        <a:rPr lang="en-US" sz="1400" b="1" dirty="0">
                          <a:latin typeface="Calibri" panose="020F0502020204030204" pitchFamily="34" charset="0"/>
                          <a:ea typeface="Calibri" panose="020F0502020204030204" pitchFamily="34" charset="0"/>
                          <a:cs typeface="Calibri" panose="020F0502020204030204" pitchFamily="34" charset="0"/>
                        </a:rPr>
                        <a:t>1</a:t>
                      </a:r>
                    </a:p>
                  </a:txBody>
                  <a:tcPr marL="68580" marR="68580" marT="34290" marB="34290">
                    <a:solidFill>
                      <a:srgbClr val="CDDA32"/>
                    </a:solidFill>
                  </a:tcPr>
                </a:tc>
                <a:tc>
                  <a:txBody>
                    <a:bodyPr/>
                    <a:lstStyle/>
                    <a:p>
                      <a:r>
                        <a:rPr lang="en-US" sz="1400" b="1" dirty="0">
                          <a:latin typeface="Calibri" panose="020F0502020204030204" pitchFamily="34" charset="0"/>
                          <a:ea typeface="Calibri" panose="020F0502020204030204" pitchFamily="34" charset="0"/>
                          <a:cs typeface="Calibri" panose="020F0502020204030204" pitchFamily="34" charset="0"/>
                        </a:rPr>
                        <a:t>Who </a:t>
                      </a:r>
                      <a:r>
                        <a:rPr lang="en-US" sz="1400" b="0" dirty="0">
                          <a:latin typeface="Calibri" panose="020F0502020204030204" pitchFamily="34" charset="0"/>
                          <a:ea typeface="Calibri" panose="020F0502020204030204" pitchFamily="34" charset="0"/>
                          <a:cs typeface="Calibri" panose="020F0502020204030204" pitchFamily="34" charset="0"/>
                        </a:rPr>
                        <a:t>communicates?</a:t>
                      </a:r>
                      <a:endParaRPr lang="en-US" sz="1400" b="1" dirty="0">
                        <a:latin typeface="Calibri" panose="020F0502020204030204" pitchFamily="34" charset="0"/>
                        <a:ea typeface="Calibri" panose="020F0502020204030204" pitchFamily="34" charset="0"/>
                        <a:cs typeface="Calibri" panose="020F0502020204030204" pitchFamily="34" charset="0"/>
                      </a:endParaRPr>
                    </a:p>
                  </a:txBody>
                  <a:tcPr marL="68580" marR="68580" marT="34290" marB="34290"/>
                </a:tc>
                <a:tc>
                  <a:txBody>
                    <a:bodyPr/>
                    <a:lstStyle/>
                    <a:p>
                      <a:r>
                        <a:rPr lang="en-US" sz="1400" b="1" dirty="0">
                          <a:latin typeface="Calibri" panose="020F0502020204030204" pitchFamily="34" charset="0"/>
                          <a:ea typeface="Calibri" panose="020F0502020204030204" pitchFamily="34" charset="0"/>
                          <a:cs typeface="Calibri" panose="020F0502020204030204" pitchFamily="34" charset="0"/>
                        </a:rPr>
                        <a:t>Actors</a:t>
                      </a:r>
                    </a:p>
                  </a:txBody>
                  <a:tcPr marL="68580" marR="68580" marT="34290" marB="34290"/>
                </a:tc>
                <a:extLst>
                  <a:ext uri="{0D108BD9-81ED-4DB2-BD59-A6C34878D82A}">
                    <a16:rowId xmlns:a16="http://schemas.microsoft.com/office/drawing/2014/main" val="3826261926"/>
                  </a:ext>
                </a:extLst>
              </a:tr>
              <a:tr h="480060">
                <a:tc>
                  <a:txBody>
                    <a:bodyPr/>
                    <a:lstStyle/>
                    <a:p>
                      <a:r>
                        <a:rPr lang="en-US" sz="1400" b="1" dirty="0">
                          <a:latin typeface="Calibri" panose="020F0502020204030204" pitchFamily="34" charset="0"/>
                          <a:ea typeface="Calibri" panose="020F0502020204030204" pitchFamily="34" charset="0"/>
                          <a:cs typeface="Calibri" panose="020F0502020204030204" pitchFamily="34" charset="0"/>
                        </a:rPr>
                        <a:t>2</a:t>
                      </a:r>
                    </a:p>
                  </a:txBody>
                  <a:tcPr marL="68580" marR="68580" marT="34290" marB="34290">
                    <a:solidFill>
                      <a:srgbClr val="CDDA32"/>
                    </a:solidFill>
                  </a:tcPr>
                </a:tc>
                <a:tc>
                  <a:txBody>
                    <a:bodyPr/>
                    <a:lstStyle/>
                    <a:p>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How</a:t>
                      </a: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does the workflow look like?</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L="68580" marR="68580" marT="34290" marB="34290"/>
                </a:tc>
                <a:tc>
                  <a:txBody>
                    <a:bodyPr/>
                    <a:lstStyle/>
                    <a:p>
                      <a:pPr lvl="0"/>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Business Collaboration</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Business Transactions</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L="68580" marR="68580" marT="34290" marB="34290"/>
                </a:tc>
                <a:extLst>
                  <a:ext uri="{0D108BD9-81ED-4DB2-BD59-A6C34878D82A}">
                    <a16:rowId xmlns:a16="http://schemas.microsoft.com/office/drawing/2014/main" val="1779019981"/>
                  </a:ext>
                </a:extLst>
              </a:tr>
              <a:tr h="278130">
                <a:tc>
                  <a:txBody>
                    <a:bodyPr/>
                    <a:lstStyle/>
                    <a:p>
                      <a:r>
                        <a:rPr lang="en-US" sz="1400" b="1" dirty="0">
                          <a:latin typeface="Calibri" panose="020F0502020204030204" pitchFamily="34" charset="0"/>
                          <a:ea typeface="Calibri" panose="020F0502020204030204" pitchFamily="34" charset="0"/>
                          <a:cs typeface="Calibri" panose="020F0502020204030204" pitchFamily="34" charset="0"/>
                        </a:rPr>
                        <a:t>3</a:t>
                      </a:r>
                    </a:p>
                  </a:txBody>
                  <a:tcPr marL="68580" marR="68580" marT="34290" marB="34290">
                    <a:solidFill>
                      <a:srgbClr val="CDDA32"/>
                    </a:solidFill>
                  </a:tcPr>
                </a:tc>
                <a:tc>
                  <a:txBody>
                    <a:bodyPr/>
                    <a:lstStyle/>
                    <a:p>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Which</a:t>
                      </a: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messages are used? </a:t>
                      </a:r>
                      <a:b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b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(What data is exchanged?)</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L="68580" marR="68580" marT="34290" marB="34290"/>
                </a:tc>
                <a:tc>
                  <a:txBody>
                    <a:bodyPr/>
                    <a:lstStyle/>
                    <a:p>
                      <a:r>
                        <a:rPr lang="en-US" sz="1400" b="1" dirty="0">
                          <a:latin typeface="Calibri" panose="020F0502020204030204" pitchFamily="34" charset="0"/>
                          <a:ea typeface="Calibri" panose="020F0502020204030204" pitchFamily="34" charset="0"/>
                          <a:cs typeface="Calibri" panose="020F0502020204030204" pitchFamily="34" charset="0"/>
                        </a:rPr>
                        <a:t>Business Documents</a:t>
                      </a:r>
                    </a:p>
                    <a:p>
                      <a:r>
                        <a:rPr lang="en-US" sz="1400" b="0" dirty="0">
                          <a:latin typeface="Calibri" panose="020F0502020204030204" pitchFamily="34" charset="0"/>
                          <a:ea typeface="Calibri" panose="020F0502020204030204" pitchFamily="34" charset="0"/>
                          <a:cs typeface="Calibri" panose="020F0502020204030204" pitchFamily="34" charset="0"/>
                        </a:rPr>
                        <a:t>(Data Structure)</a:t>
                      </a:r>
                    </a:p>
                  </a:txBody>
                  <a:tcPr marL="68580" marR="68580" marT="34290" marB="34290"/>
                </a:tc>
                <a:extLst>
                  <a:ext uri="{0D108BD9-81ED-4DB2-BD59-A6C34878D82A}">
                    <a16:rowId xmlns:a16="http://schemas.microsoft.com/office/drawing/2014/main" val="72734007"/>
                  </a:ext>
                </a:extLst>
              </a:tr>
            </a:tbl>
          </a:graphicData>
        </a:graphic>
      </p:graphicFrame>
    </p:spTree>
    <p:extLst>
      <p:ext uri="{BB962C8B-B14F-4D97-AF65-F5344CB8AC3E}">
        <p14:creationId xmlns:p14="http://schemas.microsoft.com/office/powerpoint/2010/main" val="1410667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306B5-EFBA-0AF5-1A77-F36A9FDD6FF1}"/>
              </a:ext>
            </a:extLst>
          </p:cNvPr>
          <p:cNvSpPr>
            <a:spLocks noGrp="1"/>
          </p:cNvSpPr>
          <p:nvPr>
            <p:ph type="title"/>
          </p:nvPr>
        </p:nvSpPr>
        <p:spPr/>
        <p:txBody>
          <a:bodyPr/>
          <a:lstStyle/>
          <a:p>
            <a:r>
              <a:rPr lang="en-US" dirty="0"/>
              <a:t>Part 1: Who communicates?</a:t>
            </a:r>
            <a:r>
              <a:rPr lang="en-US" b="0" dirty="0"/>
              <a:t> (Actors)</a:t>
            </a:r>
          </a:p>
        </p:txBody>
      </p:sp>
      <p:sp>
        <p:nvSpPr>
          <p:cNvPr id="3" name="Content Placeholder 2">
            <a:extLst>
              <a:ext uri="{FF2B5EF4-FFF2-40B4-BE49-F238E27FC236}">
                <a16:creationId xmlns:a16="http://schemas.microsoft.com/office/drawing/2014/main" id="{0F14D8BB-D844-8A43-5778-E577EBA1541A}"/>
              </a:ext>
            </a:extLst>
          </p:cNvPr>
          <p:cNvSpPr>
            <a:spLocks noGrp="1"/>
          </p:cNvSpPr>
          <p:nvPr>
            <p:ph idx="1"/>
          </p:nvPr>
        </p:nvSpPr>
        <p:spPr/>
        <p:txBody>
          <a:bodyPr/>
          <a:lstStyle/>
          <a:p>
            <a:r>
              <a:rPr lang="en-GB" dirty="0"/>
              <a:t>There are different terms in both legal acts for the involved actors.</a:t>
            </a:r>
          </a:p>
          <a:p>
            <a:pPr lvl="1"/>
            <a:r>
              <a:rPr lang="en-GB" b="1" dirty="0"/>
              <a:t>Taking of Evidence: </a:t>
            </a:r>
            <a:r>
              <a:rPr lang="en-GB" dirty="0"/>
              <a:t>“Requesting Court” and “Requested Court”</a:t>
            </a:r>
          </a:p>
          <a:p>
            <a:pPr lvl="1"/>
            <a:r>
              <a:rPr lang="en-GB" b="1" dirty="0"/>
              <a:t>European Payment Order: </a:t>
            </a:r>
            <a:r>
              <a:rPr lang="en-GB" dirty="0"/>
              <a:t>“Issuing Authority” and “Executing Authority”.</a:t>
            </a:r>
            <a:endParaRPr lang="en-US" dirty="0"/>
          </a:p>
          <a:p>
            <a:r>
              <a:rPr lang="en-GB" dirty="0"/>
              <a:t>For the </a:t>
            </a:r>
            <a:r>
              <a:rPr lang="en-GB" dirty="0" err="1"/>
              <a:t>SimpliVi</a:t>
            </a:r>
            <a:r>
              <a:rPr lang="en-GB" dirty="0"/>
              <a:t> generalised workflow,  the following terms shall be used:</a:t>
            </a:r>
          </a:p>
          <a:p>
            <a:endParaRPr lang="en-US" dirty="0"/>
          </a:p>
        </p:txBody>
      </p:sp>
      <p:graphicFrame>
        <p:nvGraphicFramePr>
          <p:cNvPr id="4" name="Table 3">
            <a:extLst>
              <a:ext uri="{FF2B5EF4-FFF2-40B4-BE49-F238E27FC236}">
                <a16:creationId xmlns:a16="http://schemas.microsoft.com/office/drawing/2014/main" id="{D4ABD9B2-DFFA-A04F-1F87-919A227D6C2B}"/>
              </a:ext>
            </a:extLst>
          </p:cNvPr>
          <p:cNvGraphicFramePr>
            <a:graphicFrameLocks noGrp="1"/>
          </p:cNvGraphicFramePr>
          <p:nvPr>
            <p:extLst>
              <p:ext uri="{D42A27DB-BD31-4B8C-83A1-F6EECF244321}">
                <p14:modId xmlns:p14="http://schemas.microsoft.com/office/powerpoint/2010/main" val="3580771371"/>
              </p:ext>
            </p:extLst>
          </p:nvPr>
        </p:nvGraphicFramePr>
        <p:xfrm>
          <a:off x="797481" y="3470712"/>
          <a:ext cx="5580082" cy="1541177"/>
        </p:xfrm>
        <a:graphic>
          <a:graphicData uri="http://schemas.openxmlformats.org/drawingml/2006/table">
            <a:tbl>
              <a:tblPr firstRow="1" firstCol="1" bandRow="1">
                <a:tableStyleId>{912C8C85-51F0-491E-9774-3900AFEF0FD7}</a:tableStyleId>
              </a:tblPr>
              <a:tblGrid>
                <a:gridCol w="2100656">
                  <a:extLst>
                    <a:ext uri="{9D8B030D-6E8A-4147-A177-3AD203B41FA5}">
                      <a16:colId xmlns:a16="http://schemas.microsoft.com/office/drawing/2014/main" val="911390016"/>
                    </a:ext>
                  </a:extLst>
                </a:gridCol>
                <a:gridCol w="3479426">
                  <a:extLst>
                    <a:ext uri="{9D8B030D-6E8A-4147-A177-3AD203B41FA5}">
                      <a16:colId xmlns:a16="http://schemas.microsoft.com/office/drawing/2014/main" val="944800806"/>
                    </a:ext>
                  </a:extLst>
                </a:gridCol>
              </a:tblGrid>
              <a:tr h="399780">
                <a:tc>
                  <a:txBody>
                    <a:bodyPr/>
                    <a:lstStyle/>
                    <a:p>
                      <a:pPr>
                        <a:lnSpc>
                          <a:spcPts val="1400"/>
                        </a:lnSpc>
                        <a:buNone/>
                      </a:pPr>
                      <a:r>
                        <a:rPr lang="en-GB" sz="1400" b="1" dirty="0">
                          <a:solidFill>
                            <a:schemeClr val="tx1"/>
                          </a:solidFill>
                          <a:latin typeface="Calibri" panose="020F0502020204030204" pitchFamily="34" charset="0"/>
                          <a:ea typeface="Calibri" panose="020F0502020204030204" pitchFamily="34" charset="0"/>
                          <a:cs typeface="Calibri" panose="020F0502020204030204" pitchFamily="34" charset="0"/>
                        </a:rPr>
                        <a:t>Actor</a:t>
                      </a:r>
                      <a:endParaRPr lang="en-US" sz="14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marL="102870" marR="102870" marT="102870" marB="102870"/>
                </a:tc>
                <a:tc>
                  <a:txBody>
                    <a:bodyPr/>
                    <a:lstStyle/>
                    <a:p>
                      <a:pPr>
                        <a:lnSpc>
                          <a:spcPts val="1400"/>
                        </a:lnSpc>
                        <a:buNone/>
                      </a:pPr>
                      <a:r>
                        <a:rPr lang="en-GB" sz="1400" b="1" dirty="0">
                          <a:solidFill>
                            <a:schemeClr val="tx1"/>
                          </a:solidFill>
                          <a:latin typeface="Calibri" panose="020F0502020204030204" pitchFamily="34" charset="0"/>
                          <a:ea typeface="Calibri" panose="020F0502020204030204" pitchFamily="34" charset="0"/>
                          <a:cs typeface="Calibri" panose="020F0502020204030204" pitchFamily="34" charset="0"/>
                        </a:rPr>
                        <a:t>Description</a:t>
                      </a:r>
                      <a:endParaRPr lang="en-US" sz="14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marL="102870" marR="102870" marT="102870" marB="102870"/>
                </a:tc>
                <a:extLst>
                  <a:ext uri="{0D108BD9-81ED-4DB2-BD59-A6C34878D82A}">
                    <a16:rowId xmlns:a16="http://schemas.microsoft.com/office/drawing/2014/main" val="2215992895"/>
                  </a:ext>
                </a:extLst>
              </a:tr>
              <a:tr h="399780">
                <a:tc>
                  <a:txBody>
                    <a:bodyPr/>
                    <a:lstStyle/>
                    <a:p>
                      <a:pPr>
                        <a:lnSpc>
                          <a:spcPts val="1400"/>
                        </a:lnSpc>
                        <a:buNone/>
                      </a:pPr>
                      <a:r>
                        <a:rPr lang="en-GB" sz="1400" dirty="0">
                          <a:latin typeface="Calibri" panose="020F0502020204030204" pitchFamily="34" charset="0"/>
                          <a:ea typeface="Calibri" panose="020F0502020204030204" pitchFamily="34" charset="0"/>
                          <a:cs typeface="Calibri" panose="020F0502020204030204" pitchFamily="34" charset="0"/>
                        </a:rPr>
                        <a:t>Requesting Authority</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L="102870" marR="102870" marT="102870" marB="102870"/>
                </a:tc>
                <a:tc>
                  <a:txBody>
                    <a:bodyPr/>
                    <a:lstStyle/>
                    <a:p>
                      <a:pPr>
                        <a:lnSpc>
                          <a:spcPts val="1400"/>
                        </a:lnSpc>
                        <a:buNone/>
                      </a:pPr>
                      <a:r>
                        <a:rPr lang="en-GB" sz="1400" dirty="0">
                          <a:latin typeface="Calibri" panose="020F0502020204030204" pitchFamily="34" charset="0"/>
                          <a:ea typeface="Calibri" panose="020F0502020204030204" pitchFamily="34" charset="0"/>
                          <a:cs typeface="Calibri" panose="020F0502020204030204" pitchFamily="34" charset="0"/>
                        </a:rPr>
                        <a:t>Authority requesting a videoconference</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L="102870" marR="102870" marT="102870" marB="102870"/>
                </a:tc>
                <a:extLst>
                  <a:ext uri="{0D108BD9-81ED-4DB2-BD59-A6C34878D82A}">
                    <a16:rowId xmlns:a16="http://schemas.microsoft.com/office/drawing/2014/main" val="3565065129"/>
                  </a:ext>
                </a:extLst>
              </a:tr>
              <a:tr h="631440">
                <a:tc>
                  <a:txBody>
                    <a:bodyPr/>
                    <a:lstStyle/>
                    <a:p>
                      <a:pPr>
                        <a:lnSpc>
                          <a:spcPts val="1400"/>
                        </a:lnSpc>
                        <a:buNone/>
                      </a:pPr>
                      <a:r>
                        <a:rPr lang="en-GB" sz="1400" dirty="0">
                          <a:latin typeface="Calibri" panose="020F0502020204030204" pitchFamily="34" charset="0"/>
                          <a:ea typeface="Calibri" panose="020F0502020204030204" pitchFamily="34" charset="0"/>
                          <a:cs typeface="Calibri" panose="020F0502020204030204" pitchFamily="34" charset="0"/>
                        </a:rPr>
                        <a:t>Executing Authority</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L="102870" marR="102870" marT="102870" marB="102870"/>
                </a:tc>
                <a:tc>
                  <a:txBody>
                    <a:bodyPr/>
                    <a:lstStyle/>
                    <a:p>
                      <a:pPr>
                        <a:lnSpc>
                          <a:spcPts val="1400"/>
                        </a:lnSpc>
                        <a:buNone/>
                      </a:pPr>
                      <a:r>
                        <a:rPr lang="en-GB" sz="1400" dirty="0">
                          <a:latin typeface="Calibri" panose="020F0502020204030204" pitchFamily="34" charset="0"/>
                          <a:ea typeface="Calibri" panose="020F0502020204030204" pitchFamily="34" charset="0"/>
                          <a:cs typeface="Calibri" panose="020F0502020204030204" pitchFamily="34" charset="0"/>
                        </a:rPr>
                        <a:t>Authority supporting the proceeding with serving as the second communication partner for the videoconference</a:t>
                      </a:r>
                      <a:endParaRPr lang="en-US" sz="1400" dirty="0">
                        <a:latin typeface="Calibri" panose="020F0502020204030204" pitchFamily="34" charset="0"/>
                        <a:ea typeface="Calibri" panose="020F0502020204030204" pitchFamily="34" charset="0"/>
                        <a:cs typeface="Calibri" panose="020F0502020204030204" pitchFamily="34" charset="0"/>
                      </a:endParaRPr>
                    </a:p>
                  </a:txBody>
                  <a:tcPr marL="102870" marR="102870" marT="102870" marB="102870"/>
                </a:tc>
                <a:extLst>
                  <a:ext uri="{0D108BD9-81ED-4DB2-BD59-A6C34878D82A}">
                    <a16:rowId xmlns:a16="http://schemas.microsoft.com/office/drawing/2014/main" val="78143326"/>
                  </a:ext>
                </a:extLst>
              </a:tr>
            </a:tbl>
          </a:graphicData>
        </a:graphic>
      </p:graphicFrame>
    </p:spTree>
    <p:extLst>
      <p:ext uri="{BB962C8B-B14F-4D97-AF65-F5344CB8AC3E}">
        <p14:creationId xmlns:p14="http://schemas.microsoft.com/office/powerpoint/2010/main" val="2864739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1F1A0-0CEE-8182-D489-F81E8E6E8BA4}"/>
              </a:ext>
            </a:extLst>
          </p:cNvPr>
          <p:cNvSpPr>
            <a:spLocks noGrp="1"/>
          </p:cNvSpPr>
          <p:nvPr>
            <p:ph type="title"/>
          </p:nvPr>
        </p:nvSpPr>
        <p:spPr/>
        <p:txBody>
          <a:bodyPr/>
          <a:lstStyle/>
          <a:p>
            <a:r>
              <a:rPr lang="en-US" dirty="0"/>
              <a:t>Part 2: </a:t>
            </a:r>
            <a:r>
              <a:rPr lang="en-GB" dirty="0"/>
              <a:t>How does the workflow look like? </a:t>
            </a:r>
            <a:br>
              <a:rPr lang="en-GB" dirty="0"/>
            </a:br>
            <a:r>
              <a:rPr lang="en-GB" b="0" dirty="0"/>
              <a:t>(Business collaboration / Business Transactions)</a:t>
            </a:r>
            <a:br>
              <a:rPr lang="en-US" dirty="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88EF796D-3D82-88E7-E707-878EFA50F1E2}"/>
              </a:ext>
            </a:extLst>
          </p:cNvPr>
          <p:cNvSpPr>
            <a:spLocks noGrp="1"/>
          </p:cNvSpPr>
          <p:nvPr>
            <p:ph idx="1"/>
          </p:nvPr>
        </p:nvSpPr>
        <p:spPr>
          <a:xfrm>
            <a:off x="540001" y="1989886"/>
            <a:ext cx="7978525" cy="2618114"/>
          </a:xfrm>
        </p:spPr>
        <p:txBody>
          <a:bodyPr/>
          <a:lstStyle/>
          <a:p>
            <a:r>
              <a:rPr lang="en-US" dirty="0" err="1"/>
              <a:t>Generalised</a:t>
            </a:r>
            <a:r>
              <a:rPr lang="en-US" dirty="0"/>
              <a:t> workflow to:</a:t>
            </a:r>
          </a:p>
          <a:p>
            <a:pPr lvl="1"/>
            <a:r>
              <a:rPr lang="en-US" b="1" dirty="0"/>
              <a:t>Request</a:t>
            </a:r>
          </a:p>
          <a:p>
            <a:pPr lvl="1"/>
            <a:r>
              <a:rPr lang="en-US" b="1" dirty="0"/>
              <a:t>Confirm</a:t>
            </a:r>
            <a:r>
              <a:rPr lang="en-US" dirty="0"/>
              <a:t> / </a:t>
            </a:r>
            <a:r>
              <a:rPr lang="en-US" b="1" dirty="0"/>
              <a:t>Deny</a:t>
            </a:r>
            <a:endParaRPr lang="en-US" dirty="0"/>
          </a:p>
          <a:p>
            <a:pPr lvl="1"/>
            <a:r>
              <a:rPr lang="en-US" b="1" dirty="0"/>
              <a:t>Negotiate the parameters </a:t>
            </a:r>
          </a:p>
          <a:p>
            <a:pPr marL="252000" lvl="1" indent="0">
              <a:buNone/>
            </a:pPr>
            <a:r>
              <a:rPr lang="en-US" dirty="0"/>
              <a:t>of a cross-border videoconference between two judicial authorities </a:t>
            </a:r>
          </a:p>
        </p:txBody>
      </p:sp>
      <p:sp>
        <p:nvSpPr>
          <p:cNvPr id="5" name="Slide Number Placeholder 4">
            <a:extLst>
              <a:ext uri="{FF2B5EF4-FFF2-40B4-BE49-F238E27FC236}">
                <a16:creationId xmlns:a16="http://schemas.microsoft.com/office/drawing/2014/main" id="{7D365757-C9DF-B3E7-805A-7F4094AB59AF}"/>
              </a:ext>
            </a:extLst>
          </p:cNvPr>
          <p:cNvSpPr>
            <a:spLocks noGrp="1"/>
          </p:cNvSpPr>
          <p:nvPr>
            <p:ph type="sldNum" sz="quarter" idx="12"/>
          </p:nvPr>
        </p:nvSpPr>
        <p:spPr/>
        <p:txBody>
          <a:bodyPr/>
          <a:lstStyle/>
          <a:p>
            <a:fld id="{80A494DE-A022-4551-93A1-A7980280EBCD}" type="slidenum">
              <a:rPr lang="en-US" smtClean="0"/>
              <a:t>15</a:t>
            </a:fld>
            <a:endParaRPr lang="en-US"/>
          </a:p>
        </p:txBody>
      </p:sp>
    </p:spTree>
    <p:extLst>
      <p:ext uri="{BB962C8B-B14F-4D97-AF65-F5344CB8AC3E}">
        <p14:creationId xmlns:p14="http://schemas.microsoft.com/office/powerpoint/2010/main" val="1252924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A4E29E7-6458-9D29-2D01-BEA965E5D9CF}"/>
              </a:ext>
            </a:extLst>
          </p:cNvPr>
          <p:cNvSpPr>
            <a:spLocks noGrp="1"/>
          </p:cNvSpPr>
          <p:nvPr>
            <p:ph type="sldNum" sz="quarter" idx="12"/>
          </p:nvPr>
        </p:nvSpPr>
        <p:spPr/>
        <p:txBody>
          <a:bodyPr/>
          <a:lstStyle/>
          <a:p>
            <a:fld id="{80A494DE-A022-4551-93A1-A7980280EBCD}" type="slidenum">
              <a:rPr lang="en-US" smtClean="0"/>
              <a:t>16</a:t>
            </a:fld>
            <a:endParaRPr lang="en-US"/>
          </a:p>
        </p:txBody>
      </p:sp>
      <p:pic>
        <p:nvPicPr>
          <p:cNvPr id="6" name="Grafik 1">
            <a:extLst>
              <a:ext uri="{FF2B5EF4-FFF2-40B4-BE49-F238E27FC236}">
                <a16:creationId xmlns:a16="http://schemas.microsoft.com/office/drawing/2014/main" id="{D3ABF9A3-118E-AF57-52F6-087048952BFA}"/>
              </a:ext>
            </a:extLst>
          </p:cNvPr>
          <p:cNvPicPr>
            <a:picLocks noChangeAspect="1"/>
          </p:cNvPicPr>
          <p:nvPr/>
        </p:nvPicPr>
        <p:blipFill>
          <a:blip r:embed="rId3"/>
          <a:srcRect t="10719"/>
          <a:stretch>
            <a:fillRect/>
          </a:stretch>
        </p:blipFill>
        <p:spPr>
          <a:xfrm>
            <a:off x="2232850" y="46287"/>
            <a:ext cx="4069096" cy="5058545"/>
          </a:xfrm>
          <a:prstGeom prst="rect">
            <a:avLst/>
          </a:prstGeom>
        </p:spPr>
      </p:pic>
      <p:sp>
        <p:nvSpPr>
          <p:cNvPr id="7" name="Rectangle: Rounded Corners 6">
            <a:extLst>
              <a:ext uri="{FF2B5EF4-FFF2-40B4-BE49-F238E27FC236}">
                <a16:creationId xmlns:a16="http://schemas.microsoft.com/office/drawing/2014/main" id="{DF024EB9-E7A1-6DD3-9E79-A72FADAB95E6}"/>
              </a:ext>
            </a:extLst>
          </p:cNvPr>
          <p:cNvSpPr/>
          <p:nvPr/>
        </p:nvSpPr>
        <p:spPr>
          <a:xfrm>
            <a:off x="2655372" y="997775"/>
            <a:ext cx="1362312" cy="402550"/>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A6701DE9-10C6-54D9-84E5-E8BFA46DC469}"/>
              </a:ext>
            </a:extLst>
          </p:cNvPr>
          <p:cNvSpPr/>
          <p:nvPr/>
        </p:nvSpPr>
        <p:spPr>
          <a:xfrm>
            <a:off x="2655370" y="1556490"/>
            <a:ext cx="1362312" cy="402550"/>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91859ACA-55B2-FB03-39F1-9274582DA3EC}"/>
              </a:ext>
            </a:extLst>
          </p:cNvPr>
          <p:cNvSpPr/>
          <p:nvPr/>
        </p:nvSpPr>
        <p:spPr>
          <a:xfrm>
            <a:off x="4590790" y="1195784"/>
            <a:ext cx="1319946" cy="359985"/>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C898EE51-5C1F-412D-ABB4-E5B73384ADD6}"/>
              </a:ext>
            </a:extLst>
          </p:cNvPr>
          <p:cNvSpPr/>
          <p:nvPr/>
        </p:nvSpPr>
        <p:spPr>
          <a:xfrm>
            <a:off x="4387946" y="2685528"/>
            <a:ext cx="1319946" cy="365955"/>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1683C90A-A003-393E-0ACE-D44FCF75FF61}"/>
              </a:ext>
            </a:extLst>
          </p:cNvPr>
          <p:cNvSpPr/>
          <p:nvPr/>
        </p:nvSpPr>
        <p:spPr>
          <a:xfrm>
            <a:off x="4390040" y="3675537"/>
            <a:ext cx="1319946" cy="359985"/>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49076C5B-4B11-6FB1-2C95-12F19BAB04AA}"/>
              </a:ext>
            </a:extLst>
          </p:cNvPr>
          <p:cNvSpPr/>
          <p:nvPr/>
        </p:nvSpPr>
        <p:spPr>
          <a:xfrm>
            <a:off x="2690200" y="3680345"/>
            <a:ext cx="1319946" cy="359985"/>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2BAA61A9-774C-3422-25B9-B23F5F9B8FE4}"/>
              </a:ext>
            </a:extLst>
          </p:cNvPr>
          <p:cNvSpPr/>
          <p:nvPr/>
        </p:nvSpPr>
        <p:spPr>
          <a:xfrm>
            <a:off x="4392685" y="4212432"/>
            <a:ext cx="1319946" cy="359985"/>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Diamond 17">
            <a:extLst>
              <a:ext uri="{FF2B5EF4-FFF2-40B4-BE49-F238E27FC236}">
                <a16:creationId xmlns:a16="http://schemas.microsoft.com/office/drawing/2014/main" id="{8FD7667C-BDF4-070A-EF63-FBA2C7B01D68}"/>
              </a:ext>
            </a:extLst>
          </p:cNvPr>
          <p:cNvSpPr/>
          <p:nvPr/>
        </p:nvSpPr>
        <p:spPr>
          <a:xfrm>
            <a:off x="5089339" y="1751456"/>
            <a:ext cx="326873" cy="330919"/>
          </a:xfrm>
          <a:prstGeom prst="diamond">
            <a:avLst/>
          </a:prstGeom>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5649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xit" presetSubtype="0" fill="hold" grpId="1"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xit" presetSubtype="0" fill="hold" grpId="1"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1" grpId="0" animBg="1"/>
      <p:bldP spid="12"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410AAB6-5CD3-7B92-2427-82362D942BC8}"/>
              </a:ext>
            </a:extLst>
          </p:cNvPr>
          <p:cNvSpPr>
            <a:spLocks noGrp="1"/>
          </p:cNvSpPr>
          <p:nvPr>
            <p:ph type="sldNum" sz="quarter" idx="12"/>
          </p:nvPr>
        </p:nvSpPr>
        <p:spPr/>
        <p:txBody>
          <a:bodyPr/>
          <a:lstStyle/>
          <a:p>
            <a:fld id="{80A494DE-A022-4551-93A1-A7980280EBCD}" type="slidenum">
              <a:rPr lang="en-US" smtClean="0"/>
              <a:t>17</a:t>
            </a:fld>
            <a:endParaRPr lang="en-US"/>
          </a:p>
        </p:txBody>
      </p:sp>
      <p:pic>
        <p:nvPicPr>
          <p:cNvPr id="30" name="Picture 29">
            <a:extLst>
              <a:ext uri="{FF2B5EF4-FFF2-40B4-BE49-F238E27FC236}">
                <a16:creationId xmlns:a16="http://schemas.microsoft.com/office/drawing/2014/main" id="{E9552E17-C2A7-F8B2-60D5-0507ECC91B35}"/>
              </a:ext>
            </a:extLst>
          </p:cNvPr>
          <p:cNvPicPr>
            <a:picLocks noChangeAspect="1"/>
          </p:cNvPicPr>
          <p:nvPr/>
        </p:nvPicPr>
        <p:blipFill>
          <a:blip r:embed="rId3"/>
          <a:stretch>
            <a:fillRect/>
          </a:stretch>
        </p:blipFill>
        <p:spPr>
          <a:xfrm>
            <a:off x="2026757" y="0"/>
            <a:ext cx="4385930" cy="5143500"/>
          </a:xfrm>
          <a:prstGeom prst="rect">
            <a:avLst/>
          </a:prstGeom>
        </p:spPr>
      </p:pic>
      <p:sp>
        <p:nvSpPr>
          <p:cNvPr id="31" name="Flowchart: Card 30">
            <a:extLst>
              <a:ext uri="{FF2B5EF4-FFF2-40B4-BE49-F238E27FC236}">
                <a16:creationId xmlns:a16="http://schemas.microsoft.com/office/drawing/2014/main" id="{48B65242-C921-E320-E1CE-421B403888A9}"/>
              </a:ext>
            </a:extLst>
          </p:cNvPr>
          <p:cNvSpPr/>
          <p:nvPr/>
        </p:nvSpPr>
        <p:spPr>
          <a:xfrm flipH="1">
            <a:off x="3937248" y="374909"/>
            <a:ext cx="524178" cy="667624"/>
          </a:xfrm>
          <a:prstGeom prst="flowChartPunchedCard">
            <a:avLst/>
          </a:prstGeom>
          <a:solidFill>
            <a:srgbClr val="FCD5CD">
              <a:alpha val="32941"/>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lowchart: Card 31">
            <a:extLst>
              <a:ext uri="{FF2B5EF4-FFF2-40B4-BE49-F238E27FC236}">
                <a16:creationId xmlns:a16="http://schemas.microsoft.com/office/drawing/2014/main" id="{8B5EDFD7-B73D-DDD8-5958-966468CC9155}"/>
              </a:ext>
            </a:extLst>
          </p:cNvPr>
          <p:cNvSpPr/>
          <p:nvPr/>
        </p:nvSpPr>
        <p:spPr>
          <a:xfrm flipH="1">
            <a:off x="4674981" y="372215"/>
            <a:ext cx="524178" cy="667624"/>
          </a:xfrm>
          <a:prstGeom prst="flowChartPunchedCard">
            <a:avLst/>
          </a:prstGeom>
          <a:solidFill>
            <a:srgbClr val="FCD5CD">
              <a:alpha val="32941"/>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owchart: Card 32">
            <a:extLst>
              <a:ext uri="{FF2B5EF4-FFF2-40B4-BE49-F238E27FC236}">
                <a16:creationId xmlns:a16="http://schemas.microsoft.com/office/drawing/2014/main" id="{202B6655-95A9-027E-541F-8AD275BACB45}"/>
              </a:ext>
            </a:extLst>
          </p:cNvPr>
          <p:cNvSpPr/>
          <p:nvPr/>
        </p:nvSpPr>
        <p:spPr>
          <a:xfrm flipH="1">
            <a:off x="4351737" y="1244391"/>
            <a:ext cx="524178" cy="667624"/>
          </a:xfrm>
          <a:prstGeom prst="flowChartPunchedCard">
            <a:avLst/>
          </a:prstGeom>
          <a:solidFill>
            <a:srgbClr val="FCD5CD">
              <a:alpha val="32941"/>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lowchart: Card 33">
            <a:extLst>
              <a:ext uri="{FF2B5EF4-FFF2-40B4-BE49-F238E27FC236}">
                <a16:creationId xmlns:a16="http://schemas.microsoft.com/office/drawing/2014/main" id="{23FCAA8C-3158-F2BF-CC11-0934B3B4030F}"/>
              </a:ext>
            </a:extLst>
          </p:cNvPr>
          <p:cNvSpPr/>
          <p:nvPr/>
        </p:nvSpPr>
        <p:spPr>
          <a:xfrm flipH="1">
            <a:off x="4375801" y="2048100"/>
            <a:ext cx="524178" cy="667624"/>
          </a:xfrm>
          <a:prstGeom prst="flowChartPunchedCard">
            <a:avLst/>
          </a:prstGeom>
          <a:solidFill>
            <a:srgbClr val="FCD5CD">
              <a:alpha val="32941"/>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lowchart: Card 34">
            <a:extLst>
              <a:ext uri="{FF2B5EF4-FFF2-40B4-BE49-F238E27FC236}">
                <a16:creationId xmlns:a16="http://schemas.microsoft.com/office/drawing/2014/main" id="{5EB99039-57B8-3677-2779-15F6328FC22C}"/>
              </a:ext>
            </a:extLst>
          </p:cNvPr>
          <p:cNvSpPr/>
          <p:nvPr/>
        </p:nvSpPr>
        <p:spPr>
          <a:xfrm flipH="1">
            <a:off x="4380276" y="2837033"/>
            <a:ext cx="524178" cy="667624"/>
          </a:xfrm>
          <a:prstGeom prst="flowChartPunchedCard">
            <a:avLst/>
          </a:prstGeom>
          <a:solidFill>
            <a:srgbClr val="FCD5CD">
              <a:alpha val="32941"/>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Card 35">
            <a:extLst>
              <a:ext uri="{FF2B5EF4-FFF2-40B4-BE49-F238E27FC236}">
                <a16:creationId xmlns:a16="http://schemas.microsoft.com/office/drawing/2014/main" id="{C7D9FFD7-4AFC-208D-DB2F-65521B90B3A8}"/>
              </a:ext>
            </a:extLst>
          </p:cNvPr>
          <p:cNvSpPr/>
          <p:nvPr/>
        </p:nvSpPr>
        <p:spPr>
          <a:xfrm flipH="1">
            <a:off x="5610439" y="374909"/>
            <a:ext cx="524178" cy="667624"/>
          </a:xfrm>
          <a:prstGeom prst="flowChartPunchedCard">
            <a:avLst/>
          </a:prstGeom>
          <a:solidFill>
            <a:srgbClr val="FCD5CD">
              <a:alpha val="32941"/>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lowchart: Card 36">
            <a:extLst>
              <a:ext uri="{FF2B5EF4-FFF2-40B4-BE49-F238E27FC236}">
                <a16:creationId xmlns:a16="http://schemas.microsoft.com/office/drawing/2014/main" id="{0ABF6C71-C8DA-CF80-32CF-7BABD9281E8B}"/>
              </a:ext>
            </a:extLst>
          </p:cNvPr>
          <p:cNvSpPr/>
          <p:nvPr/>
        </p:nvSpPr>
        <p:spPr>
          <a:xfrm flipH="1">
            <a:off x="5610439" y="1247123"/>
            <a:ext cx="524178" cy="667624"/>
          </a:xfrm>
          <a:prstGeom prst="flowChartPunchedCard">
            <a:avLst/>
          </a:prstGeom>
          <a:solidFill>
            <a:srgbClr val="FCD5CD">
              <a:alpha val="32941"/>
            </a:srgbClr>
          </a:solidFill>
          <a:ln>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lowchart: Card 37">
            <a:extLst>
              <a:ext uri="{FF2B5EF4-FFF2-40B4-BE49-F238E27FC236}">
                <a16:creationId xmlns:a16="http://schemas.microsoft.com/office/drawing/2014/main" id="{BCCFAF42-98D7-CEFF-60CC-B185AA49D039}"/>
              </a:ext>
            </a:extLst>
          </p:cNvPr>
          <p:cNvSpPr/>
          <p:nvPr/>
        </p:nvSpPr>
        <p:spPr>
          <a:xfrm flipH="1">
            <a:off x="5629266" y="2048100"/>
            <a:ext cx="524178" cy="667624"/>
          </a:xfrm>
          <a:prstGeom prst="flowChartPunchedCard">
            <a:avLst/>
          </a:prstGeom>
          <a:solidFill>
            <a:srgbClr val="FCD5CD">
              <a:alpha val="32941"/>
            </a:srgbClr>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lowchart: Card 38">
            <a:extLst>
              <a:ext uri="{FF2B5EF4-FFF2-40B4-BE49-F238E27FC236}">
                <a16:creationId xmlns:a16="http://schemas.microsoft.com/office/drawing/2014/main" id="{E344EAF7-FE2B-E515-920A-6D8B6AA3B001}"/>
              </a:ext>
            </a:extLst>
          </p:cNvPr>
          <p:cNvSpPr/>
          <p:nvPr/>
        </p:nvSpPr>
        <p:spPr>
          <a:xfrm flipH="1">
            <a:off x="5629266" y="2849077"/>
            <a:ext cx="524178" cy="667624"/>
          </a:xfrm>
          <a:prstGeom prst="flowChartPunchedCard">
            <a:avLst/>
          </a:prstGeom>
          <a:solidFill>
            <a:srgbClr val="FCD5CD">
              <a:alpha val="32941"/>
            </a:srgbClr>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lowchart: Card 39">
            <a:extLst>
              <a:ext uri="{FF2B5EF4-FFF2-40B4-BE49-F238E27FC236}">
                <a16:creationId xmlns:a16="http://schemas.microsoft.com/office/drawing/2014/main" id="{091238AC-1BB7-89F4-9CFD-69C86F0FEC54}"/>
              </a:ext>
            </a:extLst>
          </p:cNvPr>
          <p:cNvSpPr/>
          <p:nvPr/>
        </p:nvSpPr>
        <p:spPr>
          <a:xfrm flipH="1">
            <a:off x="5657609" y="3629035"/>
            <a:ext cx="524178" cy="667624"/>
          </a:xfrm>
          <a:prstGeom prst="flowChartPunchedCard">
            <a:avLst/>
          </a:prstGeom>
          <a:solidFill>
            <a:srgbClr val="FCD5CD">
              <a:alpha val="32941"/>
            </a:srgbClr>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lowchart: Card 40">
            <a:extLst>
              <a:ext uri="{FF2B5EF4-FFF2-40B4-BE49-F238E27FC236}">
                <a16:creationId xmlns:a16="http://schemas.microsoft.com/office/drawing/2014/main" id="{C5B037B7-97D7-5EE2-DFAE-2568A1790606}"/>
              </a:ext>
            </a:extLst>
          </p:cNvPr>
          <p:cNvSpPr/>
          <p:nvPr/>
        </p:nvSpPr>
        <p:spPr>
          <a:xfrm flipH="1">
            <a:off x="5657609" y="4388660"/>
            <a:ext cx="524178" cy="667624"/>
          </a:xfrm>
          <a:prstGeom prst="flowChartPunchedCard">
            <a:avLst/>
          </a:prstGeom>
          <a:solidFill>
            <a:srgbClr val="FCD5CD">
              <a:alpha val="32941"/>
            </a:srgbClr>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lowchart: Card 41">
            <a:extLst>
              <a:ext uri="{FF2B5EF4-FFF2-40B4-BE49-F238E27FC236}">
                <a16:creationId xmlns:a16="http://schemas.microsoft.com/office/drawing/2014/main" id="{7FAF60D7-CF1A-BD7C-33C8-3F7D756CAB44}"/>
              </a:ext>
            </a:extLst>
          </p:cNvPr>
          <p:cNvSpPr/>
          <p:nvPr/>
        </p:nvSpPr>
        <p:spPr>
          <a:xfrm flipH="1">
            <a:off x="4407547" y="3625966"/>
            <a:ext cx="524178" cy="667624"/>
          </a:xfrm>
          <a:prstGeom prst="flowChartPunchedCard">
            <a:avLst/>
          </a:prstGeom>
          <a:solidFill>
            <a:srgbClr val="FCD5CD">
              <a:alpha val="32941"/>
            </a:srgbClr>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lowchart: Card 42">
            <a:extLst>
              <a:ext uri="{FF2B5EF4-FFF2-40B4-BE49-F238E27FC236}">
                <a16:creationId xmlns:a16="http://schemas.microsoft.com/office/drawing/2014/main" id="{A8F4A3D8-1B86-D970-32B9-E442B17BF2EE}"/>
              </a:ext>
            </a:extLst>
          </p:cNvPr>
          <p:cNvSpPr/>
          <p:nvPr/>
        </p:nvSpPr>
        <p:spPr>
          <a:xfrm flipH="1">
            <a:off x="4412892" y="4384733"/>
            <a:ext cx="524178" cy="667624"/>
          </a:xfrm>
          <a:prstGeom prst="flowChartPunchedCard">
            <a:avLst/>
          </a:prstGeom>
          <a:solidFill>
            <a:srgbClr val="FCD5CD">
              <a:alpha val="32941"/>
            </a:srgbClr>
          </a:solidFill>
          <a:ln>
            <a:solidFill>
              <a:schemeClr val="tx2">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57F56C9C-0144-5DFD-6196-4C7662692232}"/>
              </a:ext>
            </a:extLst>
          </p:cNvPr>
          <p:cNvSpPr txBox="1"/>
          <p:nvPr/>
        </p:nvSpPr>
        <p:spPr>
          <a:xfrm>
            <a:off x="6876929" y="4455880"/>
            <a:ext cx="1821301" cy="621580"/>
          </a:xfrm>
          <a:prstGeom prst="rect">
            <a:avLst/>
          </a:prstGeom>
          <a:noFill/>
        </p:spPr>
        <p:txBody>
          <a:bodyPr wrap="square">
            <a:spAutoFit/>
          </a:bodyPr>
          <a:lstStyle/>
          <a:p>
            <a:pPr>
              <a:lnSpc>
                <a:spcPts val="1400"/>
              </a:lnSpc>
              <a:buNone/>
            </a:pPr>
            <a:r>
              <a:rPr lang="en-US" sz="1050" i="1" dirty="0">
                <a:effectLst/>
                <a:latin typeface="Calibri" panose="020F0502020204030204" pitchFamily="34" charset="0"/>
                <a:ea typeface="Times New Roman" panose="02020603050405020304" pitchFamily="18" charset="0"/>
              </a:rPr>
              <a:t>* A dedicated form (e.g. Form N) or a free form message can be used.</a:t>
            </a:r>
          </a:p>
        </p:txBody>
      </p:sp>
    </p:spTree>
    <p:extLst>
      <p:ext uri="{BB962C8B-B14F-4D97-AF65-F5344CB8AC3E}">
        <p14:creationId xmlns:p14="http://schemas.microsoft.com/office/powerpoint/2010/main" val="3249460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31"/>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32"/>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33"/>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34"/>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3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36"/>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37"/>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9" grpId="0" animBg="1"/>
      <p:bldP spid="40" grpId="0" animBg="1"/>
      <p:bldP spid="41" grpId="0" animBg="1"/>
      <p:bldP spid="42" grpId="0" animBg="1"/>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A2EA8-6C50-860B-A879-BE9F0CC708BC}"/>
              </a:ext>
            </a:extLst>
          </p:cNvPr>
          <p:cNvSpPr>
            <a:spLocks noGrp="1"/>
          </p:cNvSpPr>
          <p:nvPr>
            <p:ph type="title"/>
          </p:nvPr>
        </p:nvSpPr>
        <p:spPr/>
        <p:txBody>
          <a:bodyPr/>
          <a:lstStyle/>
          <a:p>
            <a:r>
              <a:rPr lang="en-US" dirty="0"/>
              <a:t>Part 3: </a:t>
            </a:r>
            <a:r>
              <a:rPr lang="en-GB" dirty="0"/>
              <a:t>Which messages are used? </a:t>
            </a:r>
            <a:r>
              <a:rPr lang="en-GB" b="0" dirty="0"/>
              <a:t>(Business Documents)</a:t>
            </a:r>
            <a:r>
              <a:rPr lang="en-GB" dirty="0"/>
              <a:t> </a:t>
            </a:r>
            <a:br>
              <a:rPr lang="en-GB" dirty="0"/>
            </a:br>
            <a:r>
              <a:rPr lang="en-GB" dirty="0"/>
              <a:t>&amp; </a:t>
            </a:r>
            <a:r>
              <a:rPr lang="en-US" dirty="0"/>
              <a:t>What data is exchanged? </a:t>
            </a:r>
            <a:r>
              <a:rPr lang="en-GB" b="0" dirty="0"/>
              <a:t>(Data structure)</a:t>
            </a:r>
            <a:br>
              <a:rPr lang="en-US" dirty="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FD3DDD4D-72EF-1F39-4410-666BB82AA4D5}"/>
              </a:ext>
            </a:extLst>
          </p:cNvPr>
          <p:cNvSpPr>
            <a:spLocks noGrp="1"/>
          </p:cNvSpPr>
          <p:nvPr>
            <p:ph idx="1"/>
          </p:nvPr>
        </p:nvSpPr>
        <p:spPr>
          <a:xfrm>
            <a:off x="540001" y="1976120"/>
            <a:ext cx="7978525" cy="2631880"/>
          </a:xfrm>
        </p:spPr>
        <p:txBody>
          <a:bodyPr/>
          <a:lstStyle/>
          <a:p>
            <a:pPr marL="0" indent="0">
              <a:buNone/>
            </a:pPr>
            <a:r>
              <a:rPr lang="en-GB" dirty="0"/>
              <a:t>With the input provided to the SimpliVi project during study visits, online interviews, questionnaires and an extensive desk research, the SimpliVi project has identified that the following data is necessary or at least helpful for an agreement on the videoconferencing details:</a:t>
            </a:r>
            <a:endParaRPr lang="en-US" dirty="0"/>
          </a:p>
        </p:txBody>
      </p:sp>
      <p:sp>
        <p:nvSpPr>
          <p:cNvPr id="5" name="Slide Number Placeholder 4">
            <a:extLst>
              <a:ext uri="{FF2B5EF4-FFF2-40B4-BE49-F238E27FC236}">
                <a16:creationId xmlns:a16="http://schemas.microsoft.com/office/drawing/2014/main" id="{045C85C0-677B-3CAC-EF2E-D800E80C1F1D}"/>
              </a:ext>
            </a:extLst>
          </p:cNvPr>
          <p:cNvSpPr>
            <a:spLocks noGrp="1"/>
          </p:cNvSpPr>
          <p:nvPr>
            <p:ph type="sldNum" sz="quarter" idx="12"/>
          </p:nvPr>
        </p:nvSpPr>
        <p:spPr/>
        <p:txBody>
          <a:bodyPr/>
          <a:lstStyle/>
          <a:p>
            <a:fld id="{80A494DE-A022-4551-93A1-A7980280EBCD}" type="slidenum">
              <a:rPr lang="en-US" smtClean="0"/>
              <a:t>18</a:t>
            </a:fld>
            <a:endParaRPr lang="en-US"/>
          </a:p>
        </p:txBody>
      </p:sp>
    </p:spTree>
    <p:extLst>
      <p:ext uri="{BB962C8B-B14F-4D97-AF65-F5344CB8AC3E}">
        <p14:creationId xmlns:p14="http://schemas.microsoft.com/office/powerpoint/2010/main" val="2676224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ECB5FD8-203A-F86E-61EE-2E7B7FFAD939}"/>
              </a:ext>
            </a:extLst>
          </p:cNvPr>
          <p:cNvSpPr>
            <a:spLocks noGrp="1"/>
          </p:cNvSpPr>
          <p:nvPr>
            <p:ph type="sldNum" sz="quarter" idx="12"/>
          </p:nvPr>
        </p:nvSpPr>
        <p:spPr/>
        <p:txBody>
          <a:bodyPr/>
          <a:lstStyle/>
          <a:p>
            <a:fld id="{80A494DE-A022-4551-93A1-A7980280EBCD}" type="slidenum">
              <a:rPr lang="en-US" smtClean="0"/>
              <a:t>19</a:t>
            </a:fld>
            <a:endParaRPr lang="en-US"/>
          </a:p>
        </p:txBody>
      </p:sp>
      <p:graphicFrame>
        <p:nvGraphicFramePr>
          <p:cNvPr id="6" name="Table 5">
            <a:extLst>
              <a:ext uri="{FF2B5EF4-FFF2-40B4-BE49-F238E27FC236}">
                <a16:creationId xmlns:a16="http://schemas.microsoft.com/office/drawing/2014/main" id="{12BA71CB-9BF5-6CA7-DE4C-1A29FAE8576D}"/>
              </a:ext>
            </a:extLst>
          </p:cNvPr>
          <p:cNvGraphicFramePr>
            <a:graphicFrameLocks noGrp="1"/>
          </p:cNvGraphicFramePr>
          <p:nvPr>
            <p:extLst>
              <p:ext uri="{D42A27DB-BD31-4B8C-83A1-F6EECF244321}">
                <p14:modId xmlns:p14="http://schemas.microsoft.com/office/powerpoint/2010/main" val="1134330840"/>
              </p:ext>
            </p:extLst>
          </p:nvPr>
        </p:nvGraphicFramePr>
        <p:xfrm>
          <a:off x="563172" y="1232710"/>
          <a:ext cx="8240468" cy="2981519"/>
        </p:xfrm>
        <a:graphic>
          <a:graphicData uri="http://schemas.openxmlformats.org/drawingml/2006/table">
            <a:tbl>
              <a:tblPr firstRow="1" firstCol="1" bandRow="1">
                <a:tableStyleId>{912C8C85-51F0-491E-9774-3900AFEF0FD7}</a:tableStyleId>
              </a:tblPr>
              <a:tblGrid>
                <a:gridCol w="1194508">
                  <a:extLst>
                    <a:ext uri="{9D8B030D-6E8A-4147-A177-3AD203B41FA5}">
                      <a16:colId xmlns:a16="http://schemas.microsoft.com/office/drawing/2014/main" val="1293712439"/>
                    </a:ext>
                  </a:extLst>
                </a:gridCol>
                <a:gridCol w="2271070">
                  <a:extLst>
                    <a:ext uri="{9D8B030D-6E8A-4147-A177-3AD203B41FA5}">
                      <a16:colId xmlns:a16="http://schemas.microsoft.com/office/drawing/2014/main" val="2849787230"/>
                    </a:ext>
                  </a:extLst>
                </a:gridCol>
                <a:gridCol w="4774890">
                  <a:extLst>
                    <a:ext uri="{9D8B030D-6E8A-4147-A177-3AD203B41FA5}">
                      <a16:colId xmlns:a16="http://schemas.microsoft.com/office/drawing/2014/main" val="3919496112"/>
                    </a:ext>
                  </a:extLst>
                </a:gridCol>
              </a:tblGrid>
              <a:tr h="0">
                <a:tc>
                  <a:txBody>
                    <a:bodyPr/>
                    <a:lstStyle/>
                    <a:p>
                      <a:pPr>
                        <a:lnSpc>
                          <a:spcPts val="1400"/>
                        </a:lnSpc>
                        <a:buNone/>
                      </a:pPr>
                      <a:r>
                        <a:rPr lang="en-US"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Data group</a:t>
                      </a: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Parameter</a:t>
                      </a:r>
                      <a:endParaRPr lang="en-US"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Comment</a:t>
                      </a:r>
                      <a:endParaRPr lang="en-US" sz="14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099462607"/>
                  </a:ext>
                </a:extLst>
              </a:tr>
              <a:tr h="210424">
                <a:tc rowSpan="4">
                  <a:txBody>
                    <a:bodyPr/>
                    <a:lstStyle/>
                    <a:p>
                      <a:pPr algn="l">
                        <a:lnSpc>
                          <a:spcPts val="1400"/>
                        </a:lnSpc>
                        <a:buNone/>
                      </a:pPr>
                      <a:r>
                        <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1. Form and case metadata</a:t>
                      </a: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Form identifier &amp; Type</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Request, confirmation, counterproposal, cancellation</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2195281063"/>
                  </a:ext>
                </a:extLst>
              </a:tr>
              <a:tr h="210424">
                <a:tc vMerge="1">
                  <a:txBody>
                    <a:bodyPr/>
                    <a:lstStyle/>
                    <a:p>
                      <a:pPr>
                        <a:lnSpc>
                          <a:spcPts val="1400"/>
                        </a:lnSpc>
                        <a:buNone/>
                      </a:pP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T w="12700" cap="flat" cmpd="sng" algn="ctr">
                      <a:solidFill>
                        <a:srgbClr val="CDDA32"/>
                      </a:solidFill>
                      <a:prstDash val="solid"/>
                      <a:round/>
                      <a:headEnd type="none" w="med" len="med"/>
                      <a:tailEnd type="none" w="med" len="med"/>
                    </a:lnT>
                  </a:tcPr>
                </a:tc>
                <a:tc>
                  <a:txBody>
                    <a:bodyPr/>
                    <a:lstStyle/>
                    <a:p>
                      <a:pPr>
                        <a:lnSpc>
                          <a:spcPts val="1400"/>
                        </a:lnSpc>
                        <a:buNone/>
                      </a:pPr>
                      <a:r>
                        <a:rPr lang="en-GB" sz="1400">
                          <a:solidFill>
                            <a:schemeClr val="tx1"/>
                          </a:solidFill>
                          <a:effectLst/>
                          <a:latin typeface="Calibri" panose="020F0502020204030204" pitchFamily="34" charset="0"/>
                          <a:ea typeface="Calibri" panose="020F0502020204030204" pitchFamily="34" charset="0"/>
                          <a:cs typeface="Calibri" panose="020F0502020204030204" pitchFamily="34" charset="0"/>
                        </a:rPr>
                        <a:t>Judicial authority role</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Requesting / executing authority</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2541026983"/>
                  </a:ext>
                </a:extLst>
              </a:tr>
              <a:tr h="210424">
                <a:tc vMerge="1">
                  <a:txBody>
                    <a:bodyPr/>
                    <a:lstStyle/>
                    <a:p>
                      <a:pPr>
                        <a:lnSpc>
                          <a:spcPts val="1400"/>
                        </a:lnSpc>
                        <a:buNone/>
                      </a:pP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tc>
                <a:tc>
                  <a:txBody>
                    <a:bodyPr/>
                    <a:lstStyle/>
                    <a:p>
                      <a:pPr>
                        <a:lnSpc>
                          <a:spcPts val="1400"/>
                        </a:lnSpc>
                        <a:buNone/>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Judicial authority details</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Name and address of the judicial authority</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184028607"/>
                  </a:ext>
                </a:extLst>
              </a:tr>
              <a:tr h="210424">
                <a:tc vMerge="1">
                  <a:txBody>
                    <a:bodyPr/>
                    <a:lstStyle/>
                    <a:p>
                      <a:pPr>
                        <a:lnSpc>
                          <a:spcPts val="1400"/>
                        </a:lnSpc>
                        <a:buNone/>
                      </a:pP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tc>
                <a:tc>
                  <a:txBody>
                    <a:bodyPr/>
                    <a:lstStyle/>
                    <a:p>
                      <a:pPr>
                        <a:lnSpc>
                          <a:spcPts val="1400"/>
                        </a:lnSpc>
                        <a:buNone/>
                      </a:pPr>
                      <a:r>
                        <a:rPr lang="en-GB" sz="1400">
                          <a:solidFill>
                            <a:schemeClr val="tx1"/>
                          </a:solidFill>
                          <a:effectLst/>
                          <a:latin typeface="Calibri" panose="020F0502020204030204" pitchFamily="34" charset="0"/>
                          <a:ea typeface="Calibri" panose="020F0502020204030204" pitchFamily="34" charset="0"/>
                          <a:cs typeface="Calibri" panose="020F0502020204030204" pitchFamily="34" charset="0"/>
                        </a:rPr>
                        <a:t>Case number</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Unique case identifier of the judicial authority’s case</a:t>
                      </a: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866932520"/>
                  </a:ext>
                </a:extLst>
              </a:tr>
              <a:tr h="223025">
                <a:tc rowSpan="2">
                  <a:txBody>
                    <a:bodyPr/>
                    <a:lstStyle/>
                    <a:p>
                      <a:pPr marL="0" marR="0" lvl="0" indent="0" algn="l" defTabSz="914400" rtl="0" eaLnBrk="1" fontAlgn="auto" latinLnBrk="0" hangingPunct="1">
                        <a:lnSpc>
                          <a:spcPts val="1400"/>
                        </a:lnSpc>
                        <a:spcBef>
                          <a:spcPts val="0"/>
                        </a:spcBef>
                        <a:spcAft>
                          <a:spcPts val="300"/>
                        </a:spcAft>
                        <a:buClrTx/>
                        <a:buSzTx/>
                        <a:buFont typeface="Symbol" panose="05050102010706020507" pitchFamily="18" charset="2"/>
                        <a:buNone/>
                        <a:tabLst/>
                        <a:defRPr/>
                      </a:pPr>
                      <a:r>
                        <a:rPr lang="en-GB" sz="1400" dirty="0">
                          <a:effectLst/>
                          <a:latin typeface="Calibri" panose="020F0502020204030204" pitchFamily="34" charset="0"/>
                          <a:ea typeface="Calibri" panose="020F0502020204030204" pitchFamily="34" charset="0"/>
                          <a:cs typeface="Calibri" panose="020F0502020204030204" pitchFamily="34" charset="0"/>
                        </a:rPr>
                        <a:t>2. Person to be heard</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l">
                        <a:lnSpc>
                          <a:spcPts val="1400"/>
                        </a:lnSpc>
                        <a:spcAft>
                          <a:spcPts val="300"/>
                        </a:spcAft>
                        <a:buFont typeface="Symbol" panose="05050102010706020507" pitchFamily="18" charset="2"/>
                        <a:buChar char=""/>
                      </a:pPr>
                      <a:endParaRPr lang="en-US" sz="1400" dirty="0">
                        <a:solidFill>
                          <a:schemeClr val="tx2"/>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spcAft>
                          <a:spcPts val="300"/>
                        </a:spcAft>
                        <a:buFont typeface="Symbol" panose="05050102010706020507" pitchFamily="18" charset="2"/>
                        <a:buNone/>
                      </a:pPr>
                      <a:r>
                        <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Role</a:t>
                      </a: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marR="0" lvl="0" indent="0" algn="l" defTabSz="914400" rtl="0" eaLnBrk="1" fontAlgn="auto" latinLnBrk="0" hangingPunct="1">
                        <a:lnSpc>
                          <a:spcPts val="1400"/>
                        </a:lnSpc>
                        <a:spcBef>
                          <a:spcPts val="0"/>
                        </a:spcBef>
                        <a:spcAft>
                          <a:spcPts val="0"/>
                        </a:spcAft>
                        <a:buClrTx/>
                        <a:buSzTx/>
                        <a:buFont typeface="Calibri" panose="020F0502020204030204" pitchFamily="34" charset="0"/>
                        <a:buNone/>
                        <a:tabLst/>
                        <a:defRPr/>
                      </a:pPr>
                      <a:r>
                        <a:rPr lang="en-GB" sz="1400" dirty="0">
                          <a:effectLst/>
                          <a:latin typeface="Calibri" panose="020F0502020204030204" pitchFamily="34" charset="0"/>
                          <a:ea typeface="Calibri" panose="020F0502020204030204" pitchFamily="34" charset="0"/>
                          <a:cs typeface="Calibri" panose="020F0502020204030204" pitchFamily="34" charset="0"/>
                        </a:rPr>
                        <a:t>Roles: e.g. Victim, Witness, Expert, Suspect, Accused person</a:t>
                      </a: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425618705"/>
                  </a:ext>
                </a:extLst>
              </a:tr>
              <a:tr h="149131">
                <a:tc vMerge="1">
                  <a:txBody>
                    <a:bodyPr/>
                    <a:lstStyle/>
                    <a:p>
                      <a:pPr marL="342900" lvl="0" indent="-342900">
                        <a:lnSpc>
                          <a:spcPts val="1400"/>
                        </a:lnSpc>
                        <a:spcAft>
                          <a:spcPts val="300"/>
                        </a:spcAft>
                        <a:buFont typeface="Symbol" panose="05050102010706020507" pitchFamily="18" charset="2"/>
                        <a:buChar char=""/>
                      </a:pPr>
                      <a:endParaRPr lang="en-US"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tc>
                <a:tc>
                  <a:txBody>
                    <a:bodyPr/>
                    <a:lstStyle/>
                    <a:p>
                      <a:pPr marL="342900" lvl="0" indent="-342900">
                        <a:lnSpc>
                          <a:spcPts val="1400"/>
                        </a:lnSpc>
                        <a:spcAft>
                          <a:spcPts val="30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Calibri" panose="020F0502020204030204" pitchFamily="34" charset="0"/>
                        </a:rPr>
                        <a:t>Name</a:t>
                      </a:r>
                    </a:p>
                    <a:p>
                      <a:pPr marL="342900" lvl="0" indent="-342900">
                        <a:lnSpc>
                          <a:spcPts val="1400"/>
                        </a:lnSpc>
                        <a:spcAft>
                          <a:spcPts val="30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Calibri" panose="020F0502020204030204" pitchFamily="34" charset="0"/>
                        </a:rPr>
                        <a:t>ID number</a:t>
                      </a:r>
                    </a:p>
                    <a:p>
                      <a:pPr marL="342900" lvl="0" indent="-342900">
                        <a:lnSpc>
                          <a:spcPts val="1400"/>
                        </a:lnSpc>
                        <a:spcAft>
                          <a:spcPts val="30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Calibri" panose="020F0502020204030204" pitchFamily="34" charset="0"/>
                        </a:rPr>
                        <a:t>Date and place of birth</a:t>
                      </a:r>
                    </a:p>
                    <a:p>
                      <a:pPr marL="342900" lvl="0" indent="-342900">
                        <a:lnSpc>
                          <a:spcPts val="1400"/>
                        </a:lnSpc>
                        <a:spcAft>
                          <a:spcPts val="30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Calibri" panose="020F0502020204030204" pitchFamily="34" charset="0"/>
                        </a:rPr>
                        <a:t>Nationality</a:t>
                      </a:r>
                    </a:p>
                    <a:p>
                      <a:pPr marL="342900" lvl="0" indent="-342900">
                        <a:lnSpc>
                          <a:spcPts val="1400"/>
                        </a:lnSpc>
                        <a:spcAft>
                          <a:spcPts val="300"/>
                        </a:spcAft>
                        <a:buFont typeface="Symbol" panose="05050102010706020507" pitchFamily="18" charset="2"/>
                        <a:buChar char=""/>
                      </a:pPr>
                      <a:r>
                        <a:rPr lang="en-GB" sz="1400" dirty="0">
                          <a:effectLst/>
                          <a:latin typeface="Calibri" panose="020F0502020204030204" pitchFamily="34" charset="0"/>
                          <a:ea typeface="Calibri" panose="020F0502020204030204" pitchFamily="34" charset="0"/>
                          <a:cs typeface="Calibri" panose="020F0502020204030204" pitchFamily="34" charset="0"/>
                        </a:rPr>
                        <a:t>Address</a:t>
                      </a:r>
                    </a:p>
                    <a:p>
                      <a:pPr marL="342900" lvl="0" indent="-342900">
                        <a:lnSpc>
                          <a:spcPts val="1400"/>
                        </a:lnSpc>
                        <a:spcAft>
                          <a:spcPts val="300"/>
                        </a:spcAft>
                        <a:buFont typeface="Symbol" panose="05050102010706020507" pitchFamily="18" charset="2"/>
                        <a:buChar char=""/>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Languages Spoken</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marR="0" lvl="0" indent="0" algn="l" defTabSz="914400" rtl="0" eaLnBrk="1" fontAlgn="auto" latinLnBrk="0" hangingPunct="1">
                        <a:lnSpc>
                          <a:spcPts val="1400"/>
                        </a:lnSpc>
                        <a:spcBef>
                          <a:spcPts val="0"/>
                        </a:spcBef>
                        <a:spcAft>
                          <a:spcPts val="0"/>
                        </a:spcAft>
                        <a:buClrTx/>
                        <a:buSzTx/>
                        <a:buFont typeface="Calibri" panose="020F0502020204030204" pitchFamily="34" charset="0"/>
                        <a:buNone/>
                        <a:tabLst/>
                        <a:defRPr/>
                      </a:pPr>
                      <a:r>
                        <a:rPr lang="en-GB" sz="1400" dirty="0">
                          <a:effectLst/>
                          <a:latin typeface="Calibri" panose="020F0502020204030204" pitchFamily="34" charset="0"/>
                          <a:ea typeface="Calibri" panose="020F0502020204030204" pitchFamily="34" charset="0"/>
                          <a:cs typeface="Calibri" panose="020F0502020204030204" pitchFamily="34" charset="0"/>
                        </a:rPr>
                        <a:t>For identifying the person if invited by the other party and to determine if an interpreter is needed</a:t>
                      </a:r>
                      <a:endParaRPr lang="en-US" sz="14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619584465"/>
                  </a:ext>
                </a:extLst>
              </a:tr>
            </a:tbl>
          </a:graphicData>
        </a:graphic>
      </p:graphicFrame>
    </p:spTree>
    <p:extLst>
      <p:ext uri="{BB962C8B-B14F-4D97-AF65-F5344CB8AC3E}">
        <p14:creationId xmlns:p14="http://schemas.microsoft.com/office/powerpoint/2010/main" val="436218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C9EEB-C96B-9A86-5D0D-43842D712589}"/>
              </a:ext>
            </a:extLst>
          </p:cNvPr>
          <p:cNvSpPr>
            <a:spLocks noGrp="1"/>
          </p:cNvSpPr>
          <p:nvPr>
            <p:ph type="title"/>
          </p:nvPr>
        </p:nvSpPr>
        <p:spPr/>
        <p:txBody>
          <a:bodyPr/>
          <a:lstStyle/>
          <a:p>
            <a:r>
              <a:rPr lang="en-US" dirty="0"/>
              <a:t>Goal</a:t>
            </a:r>
          </a:p>
        </p:txBody>
      </p:sp>
      <p:sp>
        <p:nvSpPr>
          <p:cNvPr id="3" name="Content Placeholder 2">
            <a:extLst>
              <a:ext uri="{FF2B5EF4-FFF2-40B4-BE49-F238E27FC236}">
                <a16:creationId xmlns:a16="http://schemas.microsoft.com/office/drawing/2014/main" id="{F75F461C-EBA8-CBFF-65E1-57D00DFFAE56}"/>
              </a:ext>
            </a:extLst>
          </p:cNvPr>
          <p:cNvSpPr>
            <a:spLocks noGrp="1"/>
          </p:cNvSpPr>
          <p:nvPr>
            <p:ph idx="1"/>
          </p:nvPr>
        </p:nvSpPr>
        <p:spPr/>
        <p:txBody>
          <a:bodyPr/>
          <a:lstStyle/>
          <a:p>
            <a:r>
              <a:rPr lang="en-GB" dirty="0"/>
              <a:t>Focusing on one of the main impediments for a simplified cross-border videoconference: the </a:t>
            </a:r>
            <a:r>
              <a:rPr lang="en-GB" b="1" dirty="0"/>
              <a:t>setup </a:t>
            </a:r>
            <a:r>
              <a:rPr lang="en-GB" dirty="0"/>
              <a:t>phase of a videoconference</a:t>
            </a:r>
          </a:p>
          <a:p>
            <a:r>
              <a:rPr lang="en-GB" dirty="0"/>
              <a:t>SimpliVi:</a:t>
            </a:r>
          </a:p>
          <a:p>
            <a:pPr lvl="1"/>
            <a:r>
              <a:rPr lang="en-GB" dirty="0"/>
              <a:t>Analysed common workflows based on existing legal acts </a:t>
            </a:r>
          </a:p>
          <a:p>
            <a:pPr lvl="1"/>
            <a:r>
              <a:rPr lang="en-GB" dirty="0"/>
              <a:t>Identified a lack of (technical) detail in the current process(es).</a:t>
            </a:r>
          </a:p>
          <a:p>
            <a:pPr lvl="1"/>
            <a:r>
              <a:rPr lang="en-GB" dirty="0"/>
              <a:t>Proposes a generalised view on the workflow and a way to add missing (technical) details to existing workflows.</a:t>
            </a:r>
            <a:endParaRPr lang="en-US" dirty="0"/>
          </a:p>
          <a:p>
            <a:endParaRPr lang="en-US" dirty="0"/>
          </a:p>
        </p:txBody>
      </p:sp>
    </p:spTree>
    <p:extLst>
      <p:ext uri="{BB962C8B-B14F-4D97-AF65-F5344CB8AC3E}">
        <p14:creationId xmlns:p14="http://schemas.microsoft.com/office/powerpoint/2010/main" val="3332312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502E89-CBFA-0FF7-AABC-5770816E3B4D}"/>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96BE3AB-398C-DB3F-ACAC-3FC0852A09F8}"/>
              </a:ext>
            </a:extLst>
          </p:cNvPr>
          <p:cNvSpPr>
            <a:spLocks noGrp="1"/>
          </p:cNvSpPr>
          <p:nvPr>
            <p:ph type="sldNum" sz="quarter" idx="12"/>
          </p:nvPr>
        </p:nvSpPr>
        <p:spPr/>
        <p:txBody>
          <a:bodyPr/>
          <a:lstStyle/>
          <a:p>
            <a:fld id="{80A494DE-A022-4551-93A1-A7980280EBCD}" type="slidenum">
              <a:rPr lang="en-US" smtClean="0"/>
              <a:t>20</a:t>
            </a:fld>
            <a:endParaRPr lang="en-US"/>
          </a:p>
        </p:txBody>
      </p:sp>
      <p:graphicFrame>
        <p:nvGraphicFramePr>
          <p:cNvPr id="6" name="Table 5">
            <a:extLst>
              <a:ext uri="{FF2B5EF4-FFF2-40B4-BE49-F238E27FC236}">
                <a16:creationId xmlns:a16="http://schemas.microsoft.com/office/drawing/2014/main" id="{6DB60C82-2D83-88FE-B829-4E3A063C3927}"/>
              </a:ext>
            </a:extLst>
          </p:cNvPr>
          <p:cNvGraphicFramePr>
            <a:graphicFrameLocks noGrp="1"/>
          </p:cNvGraphicFramePr>
          <p:nvPr>
            <p:extLst>
              <p:ext uri="{D42A27DB-BD31-4B8C-83A1-F6EECF244321}">
                <p14:modId xmlns:p14="http://schemas.microsoft.com/office/powerpoint/2010/main" val="2434145291"/>
              </p:ext>
            </p:extLst>
          </p:nvPr>
        </p:nvGraphicFramePr>
        <p:xfrm>
          <a:off x="625474" y="833453"/>
          <a:ext cx="8279766" cy="3890443"/>
        </p:xfrm>
        <a:graphic>
          <a:graphicData uri="http://schemas.openxmlformats.org/drawingml/2006/table">
            <a:tbl>
              <a:tblPr firstRow="1" firstCol="1" bandRow="1">
                <a:tableStyleId>{912C8C85-51F0-491E-9774-3900AFEF0FD7}</a:tableStyleId>
              </a:tblPr>
              <a:tblGrid>
                <a:gridCol w="1089195">
                  <a:extLst>
                    <a:ext uri="{9D8B030D-6E8A-4147-A177-3AD203B41FA5}">
                      <a16:colId xmlns:a16="http://schemas.microsoft.com/office/drawing/2014/main" val="2628839240"/>
                    </a:ext>
                  </a:extLst>
                </a:gridCol>
                <a:gridCol w="2598251">
                  <a:extLst>
                    <a:ext uri="{9D8B030D-6E8A-4147-A177-3AD203B41FA5}">
                      <a16:colId xmlns:a16="http://schemas.microsoft.com/office/drawing/2014/main" val="2849787230"/>
                    </a:ext>
                  </a:extLst>
                </a:gridCol>
                <a:gridCol w="4592320">
                  <a:extLst>
                    <a:ext uri="{9D8B030D-6E8A-4147-A177-3AD203B41FA5}">
                      <a16:colId xmlns:a16="http://schemas.microsoft.com/office/drawing/2014/main" val="3919496112"/>
                    </a:ext>
                  </a:extLst>
                </a:gridCol>
              </a:tblGrid>
              <a:tr h="210424">
                <a:tc>
                  <a:txBody>
                    <a:bodyPr/>
                    <a:lstStyle/>
                    <a:p>
                      <a:pPr>
                        <a:lnSpc>
                          <a:spcPts val="1400"/>
                        </a:lnSpc>
                        <a:buNone/>
                      </a:pPr>
                      <a:r>
                        <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Data Group</a:t>
                      </a: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Parameter</a:t>
                      </a: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Comment</a:t>
                      </a: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099462607"/>
                  </a:ext>
                </a:extLst>
              </a:tr>
              <a:tr h="378190">
                <a:tc rowSpan="9">
                  <a:txBody>
                    <a:bodyPr/>
                    <a:lstStyle/>
                    <a:p>
                      <a:pPr>
                        <a:lnSpc>
                          <a:spcPts val="1400"/>
                        </a:lnSpc>
                        <a:buNone/>
                      </a:pPr>
                      <a:r>
                        <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 VC</a:t>
                      </a: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dirty="0">
                          <a:effectLst/>
                          <a:latin typeface="Calibri" panose="020F0502020204030204" pitchFamily="34" charset="0"/>
                          <a:ea typeface="Calibri" panose="020F0502020204030204" pitchFamily="34" charset="0"/>
                          <a:cs typeface="Calibri" panose="020F0502020204030204" pitchFamily="34" charset="0"/>
                        </a:rPr>
                        <a:t>VC date/time (start/end) + TZ</a:t>
                      </a:r>
                      <a:endParaRPr lang="en-US"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effectLst/>
                          <a:latin typeface="Calibri" panose="020F0502020204030204" pitchFamily="34" charset="0"/>
                          <a:ea typeface="Calibri" panose="020F0502020204030204" pitchFamily="34" charset="0"/>
                          <a:cs typeface="Calibri" panose="020F0502020204030204" pitchFamily="34" charset="0"/>
                        </a:rPr>
                        <a:t>One preferred date/time and (at least) two alternatives</a:t>
                      </a: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619584465"/>
                  </a:ext>
                </a:extLst>
              </a:tr>
              <a:tr h="0">
                <a:tc vMerge="1">
                  <a:txBody>
                    <a:bodyPr/>
                    <a:lstStyle/>
                    <a:p>
                      <a:pPr marL="0" lvl="0" indent="0">
                        <a:lnSpc>
                          <a:spcPts val="1400"/>
                        </a:lnSpc>
                        <a:buFont typeface="Calibri" panose="020F0502020204030204" pitchFamily="34" charset="0"/>
                        <a:buNone/>
                      </a:pPr>
                      <a:endParaRPr lang="en-US"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effectLst/>
                          <a:latin typeface="Calibri" panose="020F0502020204030204" pitchFamily="34" charset="0"/>
                          <a:ea typeface="Calibri" panose="020F0502020204030204" pitchFamily="34" charset="0"/>
                          <a:cs typeface="Calibri" panose="020F0502020204030204" pitchFamily="34" charset="0"/>
                        </a:rPr>
                        <a:t>VC Test date/time (start/end) + TZ</a:t>
                      </a:r>
                      <a:endParaRPr lang="en-US" sz="1400" dirty="0">
                        <a:solidFill>
                          <a:srgbClr val="FF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effectLst/>
                          <a:latin typeface="Calibri" panose="020F0502020204030204" pitchFamily="34" charset="0"/>
                          <a:ea typeface="Calibri" panose="020F0502020204030204" pitchFamily="34" charset="0"/>
                          <a:cs typeface="Calibri" panose="020F0502020204030204" pitchFamily="34" charset="0"/>
                        </a:rPr>
                        <a:t>One preferred date/time and (at least) two alternatives</a:t>
                      </a: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597828934"/>
                  </a:ext>
                </a:extLst>
              </a:tr>
              <a:tr h="195181">
                <a:tc vMerge="1">
                  <a:txBody>
                    <a:bodyPr/>
                    <a:lstStyle/>
                    <a:p>
                      <a:pPr>
                        <a:lnSpc>
                          <a:spcPts val="1400"/>
                        </a:lnSpc>
                        <a:buNone/>
                      </a:pP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dirty="0">
                          <a:effectLst/>
                          <a:latin typeface="Calibri" panose="020F0502020204030204" pitchFamily="34" charset="0"/>
                          <a:ea typeface="Calibri" panose="020F0502020204030204" pitchFamily="34" charset="0"/>
                          <a:cs typeface="Calibri" panose="020F0502020204030204" pitchFamily="34" charset="0"/>
                        </a:rPr>
                        <a:t>Room name or number</a:t>
                      </a: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dirty="0">
                          <a:effectLst/>
                          <a:latin typeface="Calibri" panose="020F0502020204030204" pitchFamily="34" charset="0"/>
                          <a:ea typeface="Calibri" panose="020F0502020204030204" pitchFamily="34" charset="0"/>
                          <a:cs typeface="Calibri" panose="020F0502020204030204" pitchFamily="34" charset="0"/>
                        </a:rPr>
                        <a:t>Physical court room (if other party wants to invite participants to the VC event)</a:t>
                      </a:r>
                      <a:endParaRPr lang="en-US" sz="1400" dirty="0">
                        <a:solidFill>
                          <a:srgbClr val="00587A"/>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235342696"/>
                  </a:ext>
                </a:extLst>
              </a:tr>
              <a:tr h="195181">
                <a:tc vMerge="1">
                  <a:txBody>
                    <a:bodyPr/>
                    <a:lstStyle/>
                    <a:p>
                      <a:pPr>
                        <a:lnSpc>
                          <a:spcPts val="1400"/>
                        </a:lnSpc>
                        <a:buNone/>
                      </a:pP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Preferred form of connection</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Endpoint (SIP/H.323) or URL (Zoom, Teams, Webex,…)</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586073501"/>
                  </a:ext>
                </a:extLst>
              </a:tr>
              <a:tr h="195181">
                <a:tc vMerge="1">
                  <a:txBody>
                    <a:bodyPr/>
                    <a:lstStyle/>
                    <a:p>
                      <a:pPr>
                        <a:lnSpc>
                          <a:spcPts val="1400"/>
                        </a:lnSpc>
                        <a:buNone/>
                      </a:pP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Hostname / IP (SIP or H.323) / Gateway or ISDN number</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VC participant’s hostname, domain name, IP number or gateway number of the endpoint device into which must be connected. The ISDN number, in case ISDN connection is preferred </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466535934"/>
                  </a:ext>
                </a:extLst>
              </a:tr>
              <a:tr h="195181">
                <a:tc vMerge="1">
                  <a:txBody>
                    <a:bodyPr/>
                    <a:lstStyle/>
                    <a:p>
                      <a:pPr>
                        <a:lnSpc>
                          <a:spcPts val="1400"/>
                        </a:lnSpc>
                        <a:buNone/>
                      </a:pP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Extension number</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Depending on the configuration</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638552412"/>
                  </a:ext>
                </a:extLst>
              </a:tr>
              <a:tr h="195181">
                <a:tc vMerge="1">
                  <a:txBody>
                    <a:bodyPr/>
                    <a:lstStyle/>
                    <a:p>
                      <a:pPr>
                        <a:lnSpc>
                          <a:spcPts val="1400"/>
                        </a:lnSpc>
                        <a:buNone/>
                      </a:pP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Encryption required?</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If endpoint has mandatory encryption policy</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289649397"/>
                  </a:ext>
                </a:extLst>
              </a:tr>
              <a:tr h="195181">
                <a:tc vMerge="1">
                  <a:txBody>
                    <a:bodyPr/>
                    <a:lstStyle/>
                    <a:p>
                      <a:pPr>
                        <a:lnSpc>
                          <a:spcPts val="1400"/>
                        </a:lnSpc>
                        <a:buNone/>
                      </a:pPr>
                      <a:endParaRPr lang="en-US" sz="1400" kern="12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a:solidFill>
                            <a:schemeClr val="tx1"/>
                          </a:solidFill>
                          <a:effectLst/>
                          <a:latin typeface="Calibri" panose="020F0502020204030204" pitchFamily="34" charset="0"/>
                          <a:ea typeface="Calibri" panose="020F0502020204030204" pitchFamily="34" charset="0"/>
                          <a:cs typeface="Calibri" panose="020F0502020204030204" pitchFamily="34" charset="0"/>
                        </a:rPr>
                        <a:t>Videoconferencing URL</a:t>
                      </a:r>
                      <a:endParaRPr lang="en-US" sz="1400" kern="12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 case of Zoom, Teams, Webex, etc. URL to participate in the VC</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296838550"/>
                  </a:ext>
                </a:extLst>
              </a:tr>
              <a:tr h="195181">
                <a:tc vMerge="1">
                  <a:txBody>
                    <a:bodyPr/>
                    <a:lstStyle/>
                    <a:p>
                      <a:pPr>
                        <a:lnSpc>
                          <a:spcPts val="1400"/>
                        </a:lnSpc>
                        <a:buNone/>
                      </a:pP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VC recording </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Information, that the requesting authority will record the VC. Alternatively, a request to record the VC could be stated</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425448748"/>
                  </a:ext>
                </a:extLst>
              </a:tr>
            </a:tbl>
          </a:graphicData>
        </a:graphic>
      </p:graphicFrame>
    </p:spTree>
    <p:extLst>
      <p:ext uri="{BB962C8B-B14F-4D97-AF65-F5344CB8AC3E}">
        <p14:creationId xmlns:p14="http://schemas.microsoft.com/office/powerpoint/2010/main" val="1126575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715084-CFBC-E695-5BF7-5B4D6ECE5A4A}"/>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8DD4E68-479A-2261-4731-738B5461493B}"/>
              </a:ext>
            </a:extLst>
          </p:cNvPr>
          <p:cNvSpPr>
            <a:spLocks noGrp="1"/>
          </p:cNvSpPr>
          <p:nvPr>
            <p:ph type="sldNum" sz="quarter" idx="12"/>
          </p:nvPr>
        </p:nvSpPr>
        <p:spPr/>
        <p:txBody>
          <a:bodyPr/>
          <a:lstStyle/>
          <a:p>
            <a:fld id="{80A494DE-A022-4551-93A1-A7980280EBCD}" type="slidenum">
              <a:rPr lang="en-US" smtClean="0"/>
              <a:t>21</a:t>
            </a:fld>
            <a:endParaRPr lang="en-US"/>
          </a:p>
        </p:txBody>
      </p:sp>
      <p:graphicFrame>
        <p:nvGraphicFramePr>
          <p:cNvPr id="6" name="Table 5">
            <a:extLst>
              <a:ext uri="{FF2B5EF4-FFF2-40B4-BE49-F238E27FC236}">
                <a16:creationId xmlns:a16="http://schemas.microsoft.com/office/drawing/2014/main" id="{11431374-E6B5-8D0F-EBBB-BAC85A52287A}"/>
              </a:ext>
            </a:extLst>
          </p:cNvPr>
          <p:cNvGraphicFramePr>
            <a:graphicFrameLocks noGrp="1"/>
          </p:cNvGraphicFramePr>
          <p:nvPr>
            <p:extLst>
              <p:ext uri="{D42A27DB-BD31-4B8C-83A1-F6EECF244321}">
                <p14:modId xmlns:p14="http://schemas.microsoft.com/office/powerpoint/2010/main" val="3477712207"/>
              </p:ext>
            </p:extLst>
          </p:nvPr>
        </p:nvGraphicFramePr>
        <p:xfrm>
          <a:off x="625474" y="1158906"/>
          <a:ext cx="8279766" cy="3428370"/>
        </p:xfrm>
        <a:graphic>
          <a:graphicData uri="http://schemas.openxmlformats.org/drawingml/2006/table">
            <a:tbl>
              <a:tblPr firstRow="1" firstCol="1" bandRow="1">
                <a:tableStyleId>{912C8C85-51F0-491E-9774-3900AFEF0FD7}</a:tableStyleId>
              </a:tblPr>
              <a:tblGrid>
                <a:gridCol w="1089195">
                  <a:extLst>
                    <a:ext uri="{9D8B030D-6E8A-4147-A177-3AD203B41FA5}">
                      <a16:colId xmlns:a16="http://schemas.microsoft.com/office/drawing/2014/main" val="2628839240"/>
                    </a:ext>
                  </a:extLst>
                </a:gridCol>
                <a:gridCol w="1409531">
                  <a:extLst>
                    <a:ext uri="{9D8B030D-6E8A-4147-A177-3AD203B41FA5}">
                      <a16:colId xmlns:a16="http://schemas.microsoft.com/office/drawing/2014/main" val="2849787230"/>
                    </a:ext>
                  </a:extLst>
                </a:gridCol>
                <a:gridCol w="5781040">
                  <a:extLst>
                    <a:ext uri="{9D8B030D-6E8A-4147-A177-3AD203B41FA5}">
                      <a16:colId xmlns:a16="http://schemas.microsoft.com/office/drawing/2014/main" val="3919496112"/>
                    </a:ext>
                  </a:extLst>
                </a:gridCol>
              </a:tblGrid>
              <a:tr h="139637">
                <a:tc>
                  <a:txBody>
                    <a:bodyPr/>
                    <a:lstStyle/>
                    <a:p>
                      <a:pPr>
                        <a:lnSpc>
                          <a:spcPts val="1400"/>
                        </a:lnSpc>
                        <a:buNone/>
                      </a:pPr>
                      <a:r>
                        <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Data Group</a:t>
                      </a: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Parameter</a:t>
                      </a: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Comment</a:t>
                      </a: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099462607"/>
                  </a:ext>
                </a:extLst>
              </a:tr>
              <a:tr h="195181">
                <a:tc rowSpan="5">
                  <a:txBody>
                    <a:bodyPr/>
                    <a:lstStyle/>
                    <a:p>
                      <a:pPr>
                        <a:lnSpc>
                          <a:spcPts val="1400"/>
                        </a:lnSpc>
                        <a:buNone/>
                      </a:pPr>
                      <a:r>
                        <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 Contact Information*</a:t>
                      </a: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Contact Type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E.g. technical / legal contact</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2114342069"/>
                  </a:ext>
                </a:extLst>
              </a:tr>
              <a:tr h="195181">
                <a:tc vMerge="1">
                  <a:txBody>
                    <a:bodyPr/>
                    <a:lstStyle/>
                    <a:p>
                      <a:pPr>
                        <a:lnSpc>
                          <a:spcPts val="1400"/>
                        </a:lnSpc>
                        <a:buNone/>
                      </a:pP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Name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rowSpan="2">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Essential information for setting up a VC connection. Functional mailboxes and/or multiple emails could be possible.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738862009"/>
                  </a:ext>
                </a:extLst>
              </a:tr>
              <a:tr h="195181">
                <a:tc vMerge="1">
                  <a:txBody>
                    <a:bodyPr/>
                    <a:lstStyle/>
                    <a:p>
                      <a:pPr>
                        <a:lnSpc>
                          <a:spcPts val="1400"/>
                        </a:lnSpc>
                        <a:buNone/>
                      </a:pP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Email</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vMerge="1">
                  <a:txBody>
                    <a:bodyPr/>
                    <a:lstStyle/>
                    <a:p>
                      <a:endParaRPr dirty="0"/>
                    </a:p>
                  </a:txBody>
                  <a:tcPr marL="68580" marR="68580" marT="0" marB="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985272041"/>
                  </a:ext>
                </a:extLst>
              </a:tr>
              <a:tr h="272062">
                <a:tc vMerge="1">
                  <a:txBody>
                    <a:bodyPr/>
                    <a:lstStyle/>
                    <a:p>
                      <a:pPr>
                        <a:lnSpc>
                          <a:spcPts val="1400"/>
                        </a:lnSpc>
                        <a:buNone/>
                      </a:pP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Phone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Phone in the specific room or a technician’s mobile or a phone of a clerk who can forward the call to technician. Multiple numbers could be possible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750915634"/>
                  </a:ext>
                </a:extLst>
              </a:tr>
              <a:tr h="0">
                <a:tc vMerge="1">
                  <a:txBody>
                    <a:bodyPr/>
                    <a:lstStyle/>
                    <a:p>
                      <a:pPr>
                        <a:lnSpc>
                          <a:spcPts val="1400"/>
                        </a:lnSpc>
                        <a:buNone/>
                      </a:pP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a:solidFill>
                            <a:schemeClr val="tx1"/>
                          </a:solidFill>
                          <a:effectLst/>
                          <a:latin typeface="Calibri" panose="020F0502020204030204" pitchFamily="34" charset="0"/>
                          <a:ea typeface="Calibri" panose="020F0502020204030204" pitchFamily="34" charset="0"/>
                          <a:cs typeface="Calibri" panose="020F0502020204030204" pitchFamily="34" charset="0"/>
                        </a:rPr>
                        <a:t>Language</a:t>
                      </a:r>
                      <a:endParaRPr lang="en-US" sz="1400" kern="12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Essential information for setting up a VC connection. Multiple language should be possible to be defined</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234900330"/>
                  </a:ext>
                </a:extLst>
              </a:tr>
              <a:tr h="0">
                <a:tc rowSpan="4">
                  <a:txBody>
                    <a:bodyPr/>
                    <a:lstStyle/>
                    <a:p>
                      <a:pPr>
                        <a:lnSpc>
                          <a:spcPts val="1400"/>
                        </a:lnSpc>
                        <a:buNone/>
                      </a:pPr>
                      <a:r>
                        <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 Other</a:t>
                      </a: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Translation assistance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If translation assistance is necessary, indicate the required language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3152225086"/>
                  </a:ext>
                </a:extLst>
              </a:tr>
              <a:tr h="0">
                <a:tc vMerge="1">
                  <a:txBody>
                    <a:bodyPr/>
                    <a:lstStyle/>
                    <a:p>
                      <a:pPr>
                        <a:lnSpc>
                          <a:spcPts val="1400"/>
                        </a:lnSpc>
                        <a:buNone/>
                      </a:pP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VC information resource</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r>
                        <a:rPr lang="en-GB"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Link to information resource about national VC framework (legal, technical organisational information)</a:t>
                      </a: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472452337"/>
                  </a:ext>
                </a:extLst>
              </a:tr>
              <a:tr h="0">
                <a:tc vMerge="1">
                  <a:txBody>
                    <a:bodyPr/>
                    <a:lstStyle/>
                    <a:p>
                      <a:pPr>
                        <a:lnSpc>
                          <a:spcPts val="1400"/>
                        </a:lnSpc>
                        <a:buNone/>
                      </a:pP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Other comments</a:t>
                      </a: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1134436629"/>
                  </a:ext>
                </a:extLst>
              </a:tr>
              <a:tr h="0">
                <a:tc vMerge="1">
                  <a:txBody>
                    <a:bodyPr/>
                    <a:lstStyle/>
                    <a:p>
                      <a:pPr>
                        <a:lnSpc>
                          <a:spcPts val="1400"/>
                        </a:lnSpc>
                        <a:buNone/>
                      </a:pPr>
                      <a:endParaRPr lang="en-US" sz="14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nchor="ctr">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a:lnSpc>
                          <a:spcPts val="1400"/>
                        </a:lnSpc>
                        <a:buNone/>
                      </a:pPr>
                      <a:r>
                        <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Date of Request</a:t>
                      </a: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tc>
                  <a:txBody>
                    <a:bodyPr/>
                    <a:lstStyle/>
                    <a:p>
                      <a:pPr marL="0" lvl="0" indent="0">
                        <a:lnSpc>
                          <a:spcPts val="1400"/>
                        </a:lnSpc>
                        <a:buFont typeface="Calibri" panose="020F0502020204030204" pitchFamily="34" charset="0"/>
                        <a:buNone/>
                      </a:pPr>
                      <a:endParaRPr lang="en-US" sz="14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CDDA32"/>
                      </a:solidFill>
                      <a:prstDash val="solid"/>
                      <a:round/>
                      <a:headEnd type="none" w="med" len="med"/>
                      <a:tailEnd type="none" w="med" len="med"/>
                    </a:lnL>
                    <a:lnR w="12700" cap="flat" cmpd="sng" algn="ctr">
                      <a:solidFill>
                        <a:srgbClr val="CDDA32"/>
                      </a:solidFill>
                      <a:prstDash val="solid"/>
                      <a:round/>
                      <a:headEnd type="none" w="med" len="med"/>
                      <a:tailEnd type="none" w="med" len="med"/>
                    </a:lnR>
                    <a:lnT w="12700" cap="flat" cmpd="sng" algn="ctr">
                      <a:solidFill>
                        <a:srgbClr val="CDDA32"/>
                      </a:solidFill>
                      <a:prstDash val="solid"/>
                      <a:round/>
                      <a:headEnd type="none" w="med" len="med"/>
                      <a:tailEnd type="none" w="med" len="med"/>
                    </a:lnT>
                    <a:lnB w="12700" cap="flat" cmpd="sng" algn="ctr">
                      <a:solidFill>
                        <a:srgbClr val="CDDA32"/>
                      </a:solidFill>
                      <a:prstDash val="solid"/>
                      <a:round/>
                      <a:headEnd type="none" w="med" len="med"/>
                      <a:tailEnd type="none" w="med" len="med"/>
                    </a:lnB>
                  </a:tcPr>
                </a:tc>
                <a:extLst>
                  <a:ext uri="{0D108BD9-81ED-4DB2-BD59-A6C34878D82A}">
                    <a16:rowId xmlns:a16="http://schemas.microsoft.com/office/drawing/2014/main" val="679531334"/>
                  </a:ext>
                </a:extLst>
              </a:tr>
            </a:tbl>
          </a:graphicData>
        </a:graphic>
      </p:graphicFrame>
      <p:sp>
        <p:nvSpPr>
          <p:cNvPr id="3" name="TextBox 2">
            <a:extLst>
              <a:ext uri="{FF2B5EF4-FFF2-40B4-BE49-F238E27FC236}">
                <a16:creationId xmlns:a16="http://schemas.microsoft.com/office/drawing/2014/main" id="{7DB02F91-99FE-A6A4-BD49-24C185C7AF11}"/>
              </a:ext>
            </a:extLst>
          </p:cNvPr>
          <p:cNvSpPr txBox="1"/>
          <p:nvPr/>
        </p:nvSpPr>
        <p:spPr>
          <a:xfrm>
            <a:off x="539114" y="4713278"/>
            <a:ext cx="7720966" cy="276999"/>
          </a:xfrm>
          <a:prstGeom prst="rect">
            <a:avLst/>
          </a:prstGeom>
          <a:noFill/>
        </p:spPr>
        <p:txBody>
          <a:bodyPr wrap="square">
            <a:spAutoFit/>
          </a:bodyPr>
          <a:lstStyle/>
          <a:p>
            <a:r>
              <a:rPr lang="en-GB" sz="1200" i="1" dirty="0">
                <a:effectLst/>
                <a:latin typeface="Calibri" panose="020F0502020204030204" pitchFamily="34" charset="0"/>
                <a:ea typeface="Times New Roman" panose="02020603050405020304" pitchFamily="18" charset="0"/>
              </a:rPr>
              <a:t>* Multiple contacts may be needed (for instance local and centralized support or technical and legal contact persons)</a:t>
            </a:r>
            <a:endParaRPr lang="en-US" sz="1200" i="1" dirty="0"/>
          </a:p>
        </p:txBody>
      </p:sp>
    </p:spTree>
    <p:extLst>
      <p:ext uri="{BB962C8B-B14F-4D97-AF65-F5344CB8AC3E}">
        <p14:creationId xmlns:p14="http://schemas.microsoft.com/office/powerpoint/2010/main" val="2304805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A7E62-E830-3065-BED4-588D4CFF8650}"/>
              </a:ext>
            </a:extLst>
          </p:cNvPr>
          <p:cNvSpPr>
            <a:spLocks noGrp="1"/>
          </p:cNvSpPr>
          <p:nvPr>
            <p:ph type="title"/>
          </p:nvPr>
        </p:nvSpPr>
        <p:spPr/>
        <p:txBody>
          <a:bodyPr/>
          <a:lstStyle/>
          <a:p>
            <a:r>
              <a:rPr lang="en-US" dirty="0"/>
              <a:t>Gap Analysis</a:t>
            </a:r>
          </a:p>
        </p:txBody>
      </p:sp>
      <p:sp>
        <p:nvSpPr>
          <p:cNvPr id="3" name="Content Placeholder 2">
            <a:extLst>
              <a:ext uri="{FF2B5EF4-FFF2-40B4-BE49-F238E27FC236}">
                <a16:creationId xmlns:a16="http://schemas.microsoft.com/office/drawing/2014/main" id="{AE1047FF-83C7-7EA7-A161-27628DE6ADBF}"/>
              </a:ext>
            </a:extLst>
          </p:cNvPr>
          <p:cNvSpPr>
            <a:spLocks noGrp="1"/>
          </p:cNvSpPr>
          <p:nvPr>
            <p:ph idx="1"/>
          </p:nvPr>
        </p:nvSpPr>
        <p:spPr/>
        <p:txBody>
          <a:bodyPr/>
          <a:lstStyle/>
          <a:p>
            <a:r>
              <a:rPr lang="en-US" dirty="0"/>
              <a:t>The following table shows a gap analysis between the proposed structure and the respective Form N of Taking of Evidence and Annex A of EIO: </a:t>
            </a:r>
          </a:p>
          <a:p>
            <a:pPr marL="0" indent="0">
              <a:buNone/>
            </a:pPr>
            <a:endParaRPr lang="en-US" dirty="0"/>
          </a:p>
        </p:txBody>
      </p:sp>
      <p:sp>
        <p:nvSpPr>
          <p:cNvPr id="5" name="Slide Number Placeholder 4">
            <a:extLst>
              <a:ext uri="{FF2B5EF4-FFF2-40B4-BE49-F238E27FC236}">
                <a16:creationId xmlns:a16="http://schemas.microsoft.com/office/drawing/2014/main" id="{BD3DE839-73B2-D705-1884-6911ED3A582E}"/>
              </a:ext>
            </a:extLst>
          </p:cNvPr>
          <p:cNvSpPr>
            <a:spLocks noGrp="1"/>
          </p:cNvSpPr>
          <p:nvPr>
            <p:ph type="sldNum" sz="quarter" idx="12"/>
          </p:nvPr>
        </p:nvSpPr>
        <p:spPr/>
        <p:txBody>
          <a:bodyPr/>
          <a:lstStyle/>
          <a:p>
            <a:fld id="{80A494DE-A022-4551-93A1-A7980280EBCD}" type="slidenum">
              <a:rPr lang="en-US" smtClean="0"/>
              <a:t>22</a:t>
            </a:fld>
            <a:endParaRPr lang="en-US"/>
          </a:p>
        </p:txBody>
      </p:sp>
    </p:spTree>
    <p:extLst>
      <p:ext uri="{BB962C8B-B14F-4D97-AF65-F5344CB8AC3E}">
        <p14:creationId xmlns:p14="http://schemas.microsoft.com/office/powerpoint/2010/main" val="31052207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EEAB657-3E66-B970-143A-60CA3E12D068}"/>
              </a:ext>
            </a:extLst>
          </p:cNvPr>
          <p:cNvSpPr>
            <a:spLocks noGrp="1"/>
          </p:cNvSpPr>
          <p:nvPr>
            <p:ph type="sldNum" sz="quarter" idx="12"/>
          </p:nvPr>
        </p:nvSpPr>
        <p:spPr/>
        <p:txBody>
          <a:bodyPr/>
          <a:lstStyle/>
          <a:p>
            <a:fld id="{80A494DE-A022-4551-93A1-A7980280EBCD}" type="slidenum">
              <a:rPr lang="en-US" smtClean="0"/>
              <a:t>23</a:t>
            </a:fld>
            <a:endParaRPr lang="en-US"/>
          </a:p>
        </p:txBody>
      </p:sp>
      <p:pic>
        <p:nvPicPr>
          <p:cNvPr id="12" name="Picture 11">
            <a:extLst>
              <a:ext uri="{FF2B5EF4-FFF2-40B4-BE49-F238E27FC236}">
                <a16:creationId xmlns:a16="http://schemas.microsoft.com/office/drawing/2014/main" id="{BAD00491-4B63-5D81-8240-499EA6861A75}"/>
              </a:ext>
            </a:extLst>
          </p:cNvPr>
          <p:cNvPicPr>
            <a:picLocks noChangeAspect="1"/>
          </p:cNvPicPr>
          <p:nvPr/>
        </p:nvPicPr>
        <p:blipFill>
          <a:blip r:embed="rId2"/>
          <a:stretch>
            <a:fillRect/>
          </a:stretch>
        </p:blipFill>
        <p:spPr>
          <a:xfrm>
            <a:off x="1503173" y="0"/>
            <a:ext cx="6137654" cy="5143500"/>
          </a:xfrm>
          <a:prstGeom prst="rect">
            <a:avLst/>
          </a:prstGeom>
        </p:spPr>
      </p:pic>
    </p:spTree>
    <p:extLst>
      <p:ext uri="{BB962C8B-B14F-4D97-AF65-F5344CB8AC3E}">
        <p14:creationId xmlns:p14="http://schemas.microsoft.com/office/powerpoint/2010/main" val="3697636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ED0E6-D641-6FD5-7B56-DF30F42C8530}"/>
              </a:ext>
            </a:extLst>
          </p:cNvPr>
          <p:cNvSpPr>
            <a:spLocks noGrp="1"/>
          </p:cNvSpPr>
          <p:nvPr>
            <p:ph type="title"/>
          </p:nvPr>
        </p:nvSpPr>
        <p:spPr/>
        <p:txBody>
          <a:bodyPr/>
          <a:lstStyle/>
          <a:p>
            <a:r>
              <a:rPr lang="en-US" dirty="0"/>
              <a:t>Workflow integration</a:t>
            </a:r>
          </a:p>
        </p:txBody>
      </p:sp>
      <p:sp>
        <p:nvSpPr>
          <p:cNvPr id="3" name="Text Placeholder 2">
            <a:extLst>
              <a:ext uri="{FF2B5EF4-FFF2-40B4-BE49-F238E27FC236}">
                <a16:creationId xmlns:a16="http://schemas.microsoft.com/office/drawing/2014/main" id="{6E35A51B-796A-8D89-0A69-2CEA618B282C}"/>
              </a:ext>
            </a:extLst>
          </p:cNvPr>
          <p:cNvSpPr>
            <a:spLocks noGrp="1"/>
          </p:cNvSpPr>
          <p:nvPr>
            <p:ph type="body" sz="quarter" idx="13"/>
          </p:nvPr>
        </p:nvSpPr>
        <p:spPr>
          <a:xfrm>
            <a:off x="539751" y="1565934"/>
            <a:ext cx="8155287" cy="2984400"/>
          </a:xfrm>
        </p:spPr>
        <p:txBody>
          <a:bodyPr/>
          <a:lstStyle/>
          <a:p>
            <a:r>
              <a:rPr lang="en-GB" dirty="0"/>
              <a:t>The main driver of the SimpliVi project is to make cross-border videoconferencing easier for practitioners</a:t>
            </a:r>
          </a:p>
          <a:p>
            <a:r>
              <a:rPr lang="en-GB" dirty="0"/>
              <a:t>Both main legal acts and their workflows and forms </a:t>
            </a:r>
            <a:r>
              <a:rPr lang="en-GB" b="1" dirty="0"/>
              <a:t>are already well-established </a:t>
            </a:r>
            <a:r>
              <a:rPr lang="en-GB" dirty="0"/>
              <a:t>for many years and practitioners are more or less aware how to apply the legal acts for their videoconferencing requests</a:t>
            </a:r>
          </a:p>
          <a:p>
            <a:r>
              <a:rPr lang="en-GB" dirty="0"/>
              <a:t>It is therefore </a:t>
            </a:r>
            <a:r>
              <a:rPr lang="en-GB" u="sng" dirty="0"/>
              <a:t>not</a:t>
            </a:r>
            <a:r>
              <a:rPr lang="en-GB" dirty="0"/>
              <a:t> recommended to change existing workflows as they seem to be fit for use</a:t>
            </a:r>
          </a:p>
          <a:p>
            <a:r>
              <a:rPr lang="en-GB" dirty="0"/>
              <a:t>Instead, SimpliVi recommends to </a:t>
            </a:r>
            <a:r>
              <a:rPr lang="en-GB" u="sng" dirty="0"/>
              <a:t>enrich</a:t>
            </a:r>
            <a:r>
              <a:rPr lang="en-GB" dirty="0"/>
              <a:t> the existing workflows and forms with an </a:t>
            </a:r>
            <a:r>
              <a:rPr lang="en-GB" b="1" dirty="0"/>
              <a:t>additional attachment specifically designed for the needs of cross-border VC</a:t>
            </a:r>
            <a:endParaRPr lang="en-US" dirty="0"/>
          </a:p>
        </p:txBody>
      </p:sp>
    </p:spTree>
    <p:extLst>
      <p:ext uri="{BB962C8B-B14F-4D97-AF65-F5344CB8AC3E}">
        <p14:creationId xmlns:p14="http://schemas.microsoft.com/office/powerpoint/2010/main" val="26284436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12EB8-D043-EC1F-0C40-3E5F2D54C7A5}"/>
            </a:ext>
          </a:extLst>
        </p:cNvPr>
        <p:cNvGrpSpPr/>
        <p:nvPr/>
      </p:nvGrpSpPr>
      <p:grpSpPr>
        <a:xfrm>
          <a:off x="0" y="0"/>
          <a:ext cx="0" cy="0"/>
          <a:chOff x="0" y="0"/>
          <a:chExt cx="0" cy="0"/>
        </a:xfrm>
      </p:grpSpPr>
      <p:pic>
        <p:nvPicPr>
          <p:cNvPr id="6" name="Grafik 1">
            <a:extLst>
              <a:ext uri="{FF2B5EF4-FFF2-40B4-BE49-F238E27FC236}">
                <a16:creationId xmlns:a16="http://schemas.microsoft.com/office/drawing/2014/main" id="{7AD81CC4-5858-25EF-00BF-A5CF9EA0AE01}"/>
              </a:ext>
            </a:extLst>
          </p:cNvPr>
          <p:cNvPicPr>
            <a:picLocks noChangeAspect="1"/>
          </p:cNvPicPr>
          <p:nvPr/>
        </p:nvPicPr>
        <p:blipFill>
          <a:blip r:embed="rId3"/>
          <a:srcRect t="10719"/>
          <a:stretch>
            <a:fillRect/>
          </a:stretch>
        </p:blipFill>
        <p:spPr>
          <a:xfrm>
            <a:off x="2274039" y="42477"/>
            <a:ext cx="4069096" cy="5058545"/>
          </a:xfrm>
          <a:prstGeom prst="rect">
            <a:avLst/>
          </a:prstGeom>
        </p:spPr>
      </p:pic>
      <p:grpSp>
        <p:nvGrpSpPr>
          <p:cNvPr id="24" name="Group 23">
            <a:extLst>
              <a:ext uri="{FF2B5EF4-FFF2-40B4-BE49-F238E27FC236}">
                <a16:creationId xmlns:a16="http://schemas.microsoft.com/office/drawing/2014/main" id="{40D10FB3-AD4E-3A58-2DCA-9B17F3341F11}"/>
              </a:ext>
            </a:extLst>
          </p:cNvPr>
          <p:cNvGrpSpPr/>
          <p:nvPr/>
        </p:nvGrpSpPr>
        <p:grpSpPr>
          <a:xfrm>
            <a:off x="2095501" y="1964793"/>
            <a:ext cx="2311400" cy="2251607"/>
            <a:chOff x="2095501" y="1964793"/>
            <a:chExt cx="2311400" cy="2251607"/>
          </a:xfrm>
        </p:grpSpPr>
        <p:grpSp>
          <p:nvGrpSpPr>
            <p:cNvPr id="3" name="Gruppieren 7">
              <a:extLst>
                <a:ext uri="{FF2B5EF4-FFF2-40B4-BE49-F238E27FC236}">
                  <a16:creationId xmlns:a16="http://schemas.microsoft.com/office/drawing/2014/main" id="{E7B57A89-04A0-3A70-7CEF-279CC7EC8BEB}"/>
                </a:ext>
              </a:extLst>
            </p:cNvPr>
            <p:cNvGrpSpPr/>
            <p:nvPr/>
          </p:nvGrpSpPr>
          <p:grpSpPr>
            <a:xfrm>
              <a:off x="2095501" y="1964793"/>
              <a:ext cx="2311400" cy="1740432"/>
              <a:chOff x="-228600" y="0"/>
              <a:chExt cx="2363932" cy="1801438"/>
            </a:xfrm>
          </p:grpSpPr>
          <p:cxnSp>
            <p:nvCxnSpPr>
              <p:cNvPr id="13" name="Gerader Verbinder 3">
                <a:extLst>
                  <a:ext uri="{FF2B5EF4-FFF2-40B4-BE49-F238E27FC236}">
                    <a16:creationId xmlns:a16="http://schemas.microsoft.com/office/drawing/2014/main" id="{F26B572D-EFEC-C765-E931-E3DD2BE6029C}"/>
                  </a:ext>
                </a:extLst>
              </p:cNvPr>
              <p:cNvCxnSpPr/>
              <p:nvPr/>
            </p:nvCxnSpPr>
            <p:spPr>
              <a:xfrm>
                <a:off x="680604" y="872837"/>
                <a:ext cx="1454728" cy="928601"/>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15" name="Gruppieren 4">
                <a:extLst>
                  <a:ext uri="{FF2B5EF4-FFF2-40B4-BE49-F238E27FC236}">
                    <a16:creationId xmlns:a16="http://schemas.microsoft.com/office/drawing/2014/main" id="{95E191B4-7655-4EDC-93F3-61B4851ABE37}"/>
                  </a:ext>
                </a:extLst>
              </p:cNvPr>
              <p:cNvGrpSpPr/>
              <p:nvPr/>
            </p:nvGrpSpPr>
            <p:grpSpPr>
              <a:xfrm>
                <a:off x="-228600" y="0"/>
                <a:ext cx="1193222" cy="1252627"/>
                <a:chOff x="-228600" y="0"/>
                <a:chExt cx="1193222" cy="1252627"/>
              </a:xfrm>
            </p:grpSpPr>
            <p:sp>
              <p:nvSpPr>
                <p:cNvPr id="20" name="Rechteck: eine Ecke abgeschnitten 7">
                  <a:extLst>
                    <a:ext uri="{FF2B5EF4-FFF2-40B4-BE49-F238E27FC236}">
                      <a16:creationId xmlns:a16="http://schemas.microsoft.com/office/drawing/2014/main" id="{0D899973-28E1-695F-B833-922F4A693A27}"/>
                    </a:ext>
                  </a:extLst>
                </p:cNvPr>
                <p:cNvSpPr/>
                <p:nvPr/>
              </p:nvSpPr>
              <p:spPr>
                <a:xfrm>
                  <a:off x="-228600" y="393123"/>
                  <a:ext cx="906781" cy="859504"/>
                </a:xfrm>
                <a:prstGeom prst="snip1Rect">
                  <a:avLst/>
                </a:prstGeom>
                <a:ln/>
              </p:spPr>
              <p:style>
                <a:lnRef idx="2">
                  <a:schemeClr val="accent4">
                    <a:shade val="15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ts val="1400"/>
                    </a:lnSpc>
                    <a:buNone/>
                  </a:pPr>
                  <a:r>
                    <a:rPr lang="en-GB"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Proposed VC Form</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p:txBody>
            </p:sp>
            <p:cxnSp>
              <p:nvCxnSpPr>
                <p:cNvPr id="21" name="Gerader Verbinder 3">
                  <a:extLst>
                    <a:ext uri="{FF2B5EF4-FFF2-40B4-BE49-F238E27FC236}">
                      <a16:creationId xmlns:a16="http://schemas.microsoft.com/office/drawing/2014/main" id="{EC2D1AF2-9011-F011-534A-8B96C780E498}"/>
                    </a:ext>
                  </a:extLst>
                </p:cNvPr>
                <p:cNvCxnSpPr/>
                <p:nvPr/>
              </p:nvCxnSpPr>
              <p:spPr>
                <a:xfrm flipV="1">
                  <a:off x="341168" y="0"/>
                  <a:ext cx="623454" cy="393123"/>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grpSp>
        <p:cxnSp>
          <p:nvCxnSpPr>
            <p:cNvPr id="4" name="Gerader Verbinder 3">
              <a:extLst>
                <a:ext uri="{FF2B5EF4-FFF2-40B4-BE49-F238E27FC236}">
                  <a16:creationId xmlns:a16="http://schemas.microsoft.com/office/drawing/2014/main" id="{78FBB197-D6E6-0EC5-1F80-52986BE421DB}"/>
                </a:ext>
              </a:extLst>
            </p:cNvPr>
            <p:cNvCxnSpPr>
              <a:cxnSpLocks/>
            </p:cNvCxnSpPr>
            <p:nvPr/>
          </p:nvCxnSpPr>
          <p:spPr>
            <a:xfrm>
              <a:off x="2999589" y="2837544"/>
              <a:ext cx="1407311" cy="1378856"/>
            </a:xfrm>
            <a:prstGeom prst="line">
              <a:avLst/>
            </a:prstGeom>
            <a:ln>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pic>
        <p:nvPicPr>
          <p:cNvPr id="23" name="Grafik 16" descr="Ein Bild, das Text, Logo enthält.&#10;&#10;Automatisch generierte Beschreibung">
            <a:extLst>
              <a:ext uri="{FF2B5EF4-FFF2-40B4-BE49-F238E27FC236}">
                <a16:creationId xmlns:a16="http://schemas.microsoft.com/office/drawing/2014/main" id="{95039D6D-46F3-2A6E-98CA-D2E0D7E6791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87015" y="2412041"/>
            <a:ext cx="703601" cy="197674"/>
          </a:xfrm>
          <a:prstGeom prst="rect">
            <a:avLst/>
          </a:prstGeom>
        </p:spPr>
      </p:pic>
    </p:spTree>
    <p:extLst>
      <p:ext uri="{BB962C8B-B14F-4D97-AF65-F5344CB8AC3E}">
        <p14:creationId xmlns:p14="http://schemas.microsoft.com/office/powerpoint/2010/main" val="396573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D5DDF3-782E-F2BD-B7E1-872372F683C4}"/>
              </a:ext>
            </a:extLst>
          </p:cNvPr>
          <p:cNvSpPr>
            <a:spLocks noGrp="1"/>
          </p:cNvSpPr>
          <p:nvPr>
            <p:ph type="title"/>
          </p:nvPr>
        </p:nvSpPr>
        <p:spPr/>
        <p:txBody>
          <a:bodyPr/>
          <a:lstStyle/>
          <a:p>
            <a:r>
              <a:rPr lang="en-US" dirty="0"/>
              <a:t>Proposed Form in Taking of Evidence</a:t>
            </a:r>
          </a:p>
        </p:txBody>
      </p:sp>
      <p:sp>
        <p:nvSpPr>
          <p:cNvPr id="3" name="Text Placeholder 2">
            <a:extLst>
              <a:ext uri="{FF2B5EF4-FFF2-40B4-BE49-F238E27FC236}">
                <a16:creationId xmlns:a16="http://schemas.microsoft.com/office/drawing/2014/main" id="{86E97FB7-A86C-EEAA-6945-BB10C99D0ACC}"/>
              </a:ext>
            </a:extLst>
          </p:cNvPr>
          <p:cNvSpPr>
            <a:spLocks noGrp="1"/>
          </p:cNvSpPr>
          <p:nvPr>
            <p:ph type="body" sz="quarter" idx="13"/>
          </p:nvPr>
        </p:nvSpPr>
        <p:spPr/>
        <p:txBody>
          <a:bodyPr/>
          <a:lstStyle/>
          <a:p>
            <a:r>
              <a:rPr lang="en-GB" dirty="0"/>
              <a:t>A judicial authority competent for Taking of Evidence would still use Form A for requesting a cross-border videoconference, Form N for the technical details and a Free Form Message for the confirmation of a proposed videoconference.</a:t>
            </a:r>
          </a:p>
          <a:p>
            <a:r>
              <a:rPr lang="en-GB" dirty="0"/>
              <a:t>If Form N is not sufficient, they could either replace it by the proposed VC Form or amend data missing in Form N by attaching the proposed VC Form with the necessary parameters</a:t>
            </a:r>
          </a:p>
        </p:txBody>
      </p:sp>
      <p:sp>
        <p:nvSpPr>
          <p:cNvPr id="5" name="Slide Number Placeholder 4">
            <a:extLst>
              <a:ext uri="{FF2B5EF4-FFF2-40B4-BE49-F238E27FC236}">
                <a16:creationId xmlns:a16="http://schemas.microsoft.com/office/drawing/2014/main" id="{EFC9D66C-E080-0238-ECD6-506156CF69BB}"/>
              </a:ext>
            </a:extLst>
          </p:cNvPr>
          <p:cNvSpPr>
            <a:spLocks noGrp="1"/>
          </p:cNvSpPr>
          <p:nvPr>
            <p:ph type="sldNum" sz="quarter" idx="12"/>
          </p:nvPr>
        </p:nvSpPr>
        <p:spPr/>
        <p:txBody>
          <a:bodyPr/>
          <a:lstStyle/>
          <a:p>
            <a:fld id="{1206269C-C24E-4E80-9A4B-E7E19BB59A67}" type="slidenum">
              <a:rPr lang="de-AT" smtClean="0"/>
              <a:pPr/>
              <a:t>26</a:t>
            </a:fld>
            <a:endParaRPr lang="de-AT" dirty="0"/>
          </a:p>
        </p:txBody>
      </p:sp>
    </p:spTree>
    <p:extLst>
      <p:ext uri="{BB962C8B-B14F-4D97-AF65-F5344CB8AC3E}">
        <p14:creationId xmlns:p14="http://schemas.microsoft.com/office/powerpoint/2010/main" val="2675174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471F2-1621-00EE-97E3-292D45F3F3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B5585C-8197-4089-F1DC-D28017821DE1}"/>
              </a:ext>
            </a:extLst>
          </p:cNvPr>
          <p:cNvSpPr>
            <a:spLocks noGrp="1"/>
          </p:cNvSpPr>
          <p:nvPr>
            <p:ph type="title"/>
          </p:nvPr>
        </p:nvSpPr>
        <p:spPr/>
        <p:txBody>
          <a:bodyPr/>
          <a:lstStyle/>
          <a:p>
            <a:r>
              <a:rPr lang="en-US" dirty="0"/>
              <a:t>Proposed Form in European Investigation Order</a:t>
            </a:r>
          </a:p>
        </p:txBody>
      </p:sp>
      <p:sp>
        <p:nvSpPr>
          <p:cNvPr id="3" name="Text Placeholder 2">
            <a:extLst>
              <a:ext uri="{FF2B5EF4-FFF2-40B4-BE49-F238E27FC236}">
                <a16:creationId xmlns:a16="http://schemas.microsoft.com/office/drawing/2014/main" id="{1686B5A2-3E96-C3D6-E427-D75FCA5E1D9F}"/>
              </a:ext>
            </a:extLst>
          </p:cNvPr>
          <p:cNvSpPr>
            <a:spLocks noGrp="1"/>
          </p:cNvSpPr>
          <p:nvPr>
            <p:ph type="body" sz="quarter" idx="13"/>
          </p:nvPr>
        </p:nvSpPr>
        <p:spPr/>
        <p:txBody>
          <a:bodyPr/>
          <a:lstStyle/>
          <a:p>
            <a:r>
              <a:rPr lang="en-GB" dirty="0"/>
              <a:t>A judicial authority competent for the European Investigation Order would also still use Annex A for requesting legal assistance in another Member State. </a:t>
            </a:r>
          </a:p>
          <a:p>
            <a:r>
              <a:rPr lang="en-GB" dirty="0"/>
              <a:t>The executing authority would confirm the receipt of the request with Annex B and accept the request with a Free Form Letter. </a:t>
            </a:r>
          </a:p>
          <a:p>
            <a:r>
              <a:rPr lang="en-GB" dirty="0"/>
              <a:t>The requesting authority could already send the proposed VC Form along with Annex A or send a separate Free Form Letter with the proposed VC Form to arrange the details of the videoconference. </a:t>
            </a:r>
          </a:p>
          <a:p>
            <a:r>
              <a:rPr lang="en-GB" dirty="0"/>
              <a:t>The executing authority could answer with a counterproposal with a Free Form Letter and again attaching the prosed VC Form for the technical details.</a:t>
            </a:r>
            <a:endParaRPr lang="en-US" dirty="0"/>
          </a:p>
          <a:p>
            <a:endParaRPr lang="en-US" dirty="0"/>
          </a:p>
        </p:txBody>
      </p:sp>
      <p:sp>
        <p:nvSpPr>
          <p:cNvPr id="5" name="Slide Number Placeholder 4">
            <a:extLst>
              <a:ext uri="{FF2B5EF4-FFF2-40B4-BE49-F238E27FC236}">
                <a16:creationId xmlns:a16="http://schemas.microsoft.com/office/drawing/2014/main" id="{69441C5E-0FF2-F818-0D2B-CD3281DB4020}"/>
              </a:ext>
            </a:extLst>
          </p:cNvPr>
          <p:cNvSpPr>
            <a:spLocks noGrp="1"/>
          </p:cNvSpPr>
          <p:nvPr>
            <p:ph type="sldNum" sz="quarter" idx="12"/>
          </p:nvPr>
        </p:nvSpPr>
        <p:spPr/>
        <p:txBody>
          <a:bodyPr/>
          <a:lstStyle/>
          <a:p>
            <a:fld id="{1206269C-C24E-4E80-9A4B-E7E19BB59A67}" type="slidenum">
              <a:rPr lang="de-AT" smtClean="0"/>
              <a:pPr/>
              <a:t>27</a:t>
            </a:fld>
            <a:endParaRPr lang="de-AT" dirty="0"/>
          </a:p>
        </p:txBody>
      </p:sp>
    </p:spTree>
    <p:extLst>
      <p:ext uri="{BB962C8B-B14F-4D97-AF65-F5344CB8AC3E}">
        <p14:creationId xmlns:p14="http://schemas.microsoft.com/office/powerpoint/2010/main" val="9389870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3C76F-1138-45E2-423C-C97229C39C82}"/>
              </a:ext>
            </a:extLst>
          </p:cNvPr>
          <p:cNvSpPr>
            <a:spLocks noGrp="1"/>
          </p:cNvSpPr>
          <p:nvPr>
            <p:ph type="title"/>
          </p:nvPr>
        </p:nvSpPr>
        <p:spPr/>
        <p:txBody>
          <a:bodyPr/>
          <a:lstStyle/>
          <a:p>
            <a:r>
              <a:rPr lang="en-US" dirty="0"/>
              <a:t>What we’re working on</a:t>
            </a:r>
          </a:p>
        </p:txBody>
      </p:sp>
      <p:sp>
        <p:nvSpPr>
          <p:cNvPr id="3" name="Text Placeholder 2">
            <a:extLst>
              <a:ext uri="{FF2B5EF4-FFF2-40B4-BE49-F238E27FC236}">
                <a16:creationId xmlns:a16="http://schemas.microsoft.com/office/drawing/2014/main" id="{A4039C60-95B3-52F8-B864-317E66DEBD67}"/>
              </a:ext>
            </a:extLst>
          </p:cNvPr>
          <p:cNvSpPr>
            <a:spLocks noGrp="1"/>
          </p:cNvSpPr>
          <p:nvPr>
            <p:ph type="body" sz="quarter" idx="13"/>
          </p:nvPr>
        </p:nvSpPr>
        <p:spPr/>
        <p:txBody>
          <a:bodyPr/>
          <a:lstStyle/>
          <a:p>
            <a:r>
              <a:rPr lang="en-US" b="1" dirty="0"/>
              <a:t>Example</a:t>
            </a:r>
            <a:r>
              <a:rPr lang="en-US" dirty="0"/>
              <a:t> Data model – out of scope to provide full implementation</a:t>
            </a:r>
          </a:p>
          <a:p>
            <a:r>
              <a:rPr lang="en-US" dirty="0"/>
              <a:t>Inspired by existing e-CODEX business processes and XSDs </a:t>
            </a:r>
          </a:p>
          <a:p>
            <a:pPr lvl="1"/>
            <a:r>
              <a:rPr lang="en-US" dirty="0"/>
              <a:t>“European Core” Vocabulary</a:t>
            </a:r>
          </a:p>
          <a:p>
            <a:pPr lvl="1"/>
            <a:r>
              <a:rPr lang="en-US" dirty="0"/>
              <a:t>“Justice” Vocabulary</a:t>
            </a:r>
          </a:p>
          <a:p>
            <a:endParaRPr lang="en-US" dirty="0"/>
          </a:p>
        </p:txBody>
      </p:sp>
    </p:spTree>
    <p:extLst>
      <p:ext uri="{BB962C8B-B14F-4D97-AF65-F5344CB8AC3E}">
        <p14:creationId xmlns:p14="http://schemas.microsoft.com/office/powerpoint/2010/main" val="10542282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373948A-DC76-ACE0-2115-F1387A519B6C}"/>
              </a:ext>
            </a:extLst>
          </p:cNvPr>
          <p:cNvGraphicFramePr>
            <a:graphicFrameLocks noGrp="1"/>
          </p:cNvGraphicFramePr>
          <p:nvPr>
            <p:extLst>
              <p:ext uri="{D42A27DB-BD31-4B8C-83A1-F6EECF244321}">
                <p14:modId xmlns:p14="http://schemas.microsoft.com/office/powerpoint/2010/main" val="2788957471"/>
              </p:ext>
            </p:extLst>
          </p:nvPr>
        </p:nvGraphicFramePr>
        <p:xfrm>
          <a:off x="169624" y="134627"/>
          <a:ext cx="3034305" cy="2609384"/>
        </p:xfrm>
        <a:graphic>
          <a:graphicData uri="http://schemas.openxmlformats.org/drawingml/2006/table">
            <a:tbl>
              <a:tblPr firstRow="1" bandRow="1">
                <a:tableStyleId>{912C8C85-51F0-491E-9774-3900AFEF0FD7}</a:tableStyleId>
              </a:tblPr>
              <a:tblGrid>
                <a:gridCol w="2035427">
                  <a:extLst>
                    <a:ext uri="{9D8B030D-6E8A-4147-A177-3AD203B41FA5}">
                      <a16:colId xmlns:a16="http://schemas.microsoft.com/office/drawing/2014/main" val="2479521908"/>
                    </a:ext>
                  </a:extLst>
                </a:gridCol>
                <a:gridCol w="998878">
                  <a:extLst>
                    <a:ext uri="{9D8B030D-6E8A-4147-A177-3AD203B41FA5}">
                      <a16:colId xmlns:a16="http://schemas.microsoft.com/office/drawing/2014/main" val="1430664107"/>
                    </a:ext>
                  </a:extLst>
                </a:gridCol>
              </a:tblGrid>
              <a:tr h="278130">
                <a:tc gridSpan="2">
                  <a:txBody>
                    <a:bodyPr/>
                    <a:lstStyle/>
                    <a:p>
                      <a:pPr algn="ctr"/>
                      <a:r>
                        <a:rPr lang="en-US" sz="1400" dirty="0"/>
                        <a:t>VC Form</a:t>
                      </a:r>
                    </a:p>
                  </a:txBody>
                  <a:tcPr marL="68580" marR="68580" marT="34290" marB="34290">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694802148"/>
                  </a:ext>
                </a:extLst>
              </a:tr>
              <a:tr h="278130">
                <a:tc>
                  <a:txBody>
                    <a:bodyPr/>
                    <a:lstStyle/>
                    <a:p>
                      <a:r>
                        <a:rPr lang="en-US" sz="1400" b="1" dirty="0"/>
                        <a:t>Form 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a:t>Text / UUID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61523430"/>
                  </a:ext>
                </a:extLst>
              </a:tr>
              <a:tr h="278130">
                <a:tc>
                  <a:txBody>
                    <a:bodyPr/>
                    <a:lstStyle/>
                    <a:p>
                      <a:r>
                        <a:rPr lang="en-US" sz="1400" b="1" dirty="0"/>
                        <a:t>Case 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Text / UUID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53129333"/>
                  </a:ext>
                </a:extLst>
              </a:tr>
              <a:tr h="278130">
                <a:tc>
                  <a:txBody>
                    <a:bodyPr/>
                    <a:lstStyle/>
                    <a:p>
                      <a:r>
                        <a:rPr lang="en-US" sz="1400" b="1" dirty="0"/>
                        <a:t>Judicial Authority</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1" dirty="0">
                          <a:solidFill>
                            <a:schemeClr val="tx2"/>
                          </a:solidFill>
                        </a:rPr>
                        <a:t>Object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27286199"/>
                  </a:ext>
                </a:extLst>
              </a:tr>
              <a:tr h="353864">
                <a:tc>
                  <a:txBody>
                    <a:bodyPr/>
                    <a:lstStyle/>
                    <a:p>
                      <a:r>
                        <a:rPr lang="en-US" sz="1400" b="1" dirty="0"/>
                        <a:t>Person to be heard</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1" dirty="0">
                          <a:solidFill>
                            <a:schemeClr val="tx2"/>
                          </a:solidFill>
                        </a:rPr>
                        <a:t>Object</a:t>
                      </a:r>
                      <a:endParaRPr lang="en-US" sz="14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995192750"/>
                  </a:ext>
                </a:extLst>
              </a:tr>
              <a:tr h="278130">
                <a:tc>
                  <a:txBody>
                    <a:bodyPr/>
                    <a:lstStyle/>
                    <a:p>
                      <a:r>
                        <a:rPr lang="en-US" sz="1400" b="1" dirty="0"/>
                        <a:t>VC Details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a:t>Object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53146259"/>
                  </a:ext>
                </a:extLst>
              </a:tr>
              <a:tr h="278130">
                <a:tc>
                  <a:txBody>
                    <a:bodyPr/>
                    <a:lstStyle/>
                    <a:p>
                      <a:r>
                        <a:rPr lang="en-US" sz="1400" b="1" dirty="0"/>
                        <a:t>Contact Information</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1" dirty="0">
                          <a:solidFill>
                            <a:schemeClr val="tx2"/>
                          </a:solidFill>
                        </a:rPr>
                        <a:t>Object</a:t>
                      </a:r>
                      <a:endParaRPr lang="en-US" sz="14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11205991"/>
                  </a:ext>
                </a:extLst>
              </a:tr>
              <a:tr h="278130">
                <a:tc>
                  <a:txBody>
                    <a:bodyPr/>
                    <a:lstStyle/>
                    <a:p>
                      <a:r>
                        <a:rPr lang="en-US" sz="1400" b="1" dirty="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696936342"/>
                  </a:ext>
                </a:extLst>
              </a:tr>
              <a:tr h="278130">
                <a:tc>
                  <a:txBody>
                    <a:bodyPr/>
                    <a:lstStyle/>
                    <a:p>
                      <a:r>
                        <a:rPr lang="en-US" sz="1400" b="1" dirty="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dirty="0"/>
                        <a:t>…</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06958947"/>
                  </a:ext>
                </a:extLst>
              </a:tr>
            </a:tbl>
          </a:graphicData>
        </a:graphic>
      </p:graphicFrame>
      <p:cxnSp>
        <p:nvCxnSpPr>
          <p:cNvPr id="9" name="Straight Arrow Connector 8">
            <a:extLst>
              <a:ext uri="{FF2B5EF4-FFF2-40B4-BE49-F238E27FC236}">
                <a16:creationId xmlns:a16="http://schemas.microsoft.com/office/drawing/2014/main" id="{3D0636FD-F00E-D053-4604-9E61692E8FFE}"/>
              </a:ext>
            </a:extLst>
          </p:cNvPr>
          <p:cNvCxnSpPr>
            <a:cxnSpLocks/>
          </p:cNvCxnSpPr>
          <p:nvPr/>
        </p:nvCxnSpPr>
        <p:spPr>
          <a:xfrm>
            <a:off x="2909888" y="1157379"/>
            <a:ext cx="148113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5" name="Group 24">
            <a:extLst>
              <a:ext uri="{FF2B5EF4-FFF2-40B4-BE49-F238E27FC236}">
                <a16:creationId xmlns:a16="http://schemas.microsoft.com/office/drawing/2014/main" id="{7CC87CFF-DD68-B449-D726-91317CCB006F}"/>
              </a:ext>
            </a:extLst>
          </p:cNvPr>
          <p:cNvGrpSpPr/>
          <p:nvPr/>
        </p:nvGrpSpPr>
        <p:grpSpPr>
          <a:xfrm>
            <a:off x="3384993" y="115797"/>
            <a:ext cx="5706482" cy="4353619"/>
            <a:chOff x="2789818" y="480318"/>
            <a:chExt cx="5706482" cy="4353619"/>
          </a:xfrm>
        </p:grpSpPr>
        <p:sp>
          <p:nvSpPr>
            <p:cNvPr id="26" name="Rectangle 25">
              <a:extLst>
                <a:ext uri="{FF2B5EF4-FFF2-40B4-BE49-F238E27FC236}">
                  <a16:creationId xmlns:a16="http://schemas.microsoft.com/office/drawing/2014/main" id="{790E468B-3BA9-8C09-4ED6-BE862072AF88}"/>
                </a:ext>
              </a:extLst>
            </p:cNvPr>
            <p:cNvSpPr/>
            <p:nvPr/>
          </p:nvSpPr>
          <p:spPr>
            <a:xfrm>
              <a:off x="2789818" y="480318"/>
              <a:ext cx="5706482" cy="43536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pic>
          <p:nvPicPr>
            <p:cNvPr id="27" name="Picture 26" descr="A logo with a scale in the middle of a circle&#10;&#10;AI-generated content may be incorrect.">
              <a:extLst>
                <a:ext uri="{FF2B5EF4-FFF2-40B4-BE49-F238E27FC236}">
                  <a16:creationId xmlns:a16="http://schemas.microsoft.com/office/drawing/2014/main" id="{D8BA3815-7233-2ACD-7CDF-357DBD4EE1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22174" y="499149"/>
              <a:ext cx="680021" cy="680021"/>
            </a:xfrm>
            <a:prstGeom prst="rect">
              <a:avLst/>
            </a:prstGeom>
          </p:spPr>
        </p:pic>
        <p:pic>
          <p:nvPicPr>
            <p:cNvPr id="28" name="Picture 27">
              <a:extLst>
                <a:ext uri="{FF2B5EF4-FFF2-40B4-BE49-F238E27FC236}">
                  <a16:creationId xmlns:a16="http://schemas.microsoft.com/office/drawing/2014/main" id="{5D1E93A6-5D38-7350-9483-E4524CB33139}"/>
                </a:ext>
              </a:extLst>
            </p:cNvPr>
            <p:cNvPicPr>
              <a:picLocks noChangeAspect="1"/>
            </p:cNvPicPr>
            <p:nvPr/>
          </p:nvPicPr>
          <p:blipFill>
            <a:blip r:embed="rId3"/>
            <a:stretch>
              <a:fillRect/>
            </a:stretch>
          </p:blipFill>
          <p:spPr>
            <a:xfrm>
              <a:off x="2890560" y="1209799"/>
              <a:ext cx="5539065" cy="3510435"/>
            </a:xfrm>
            <a:prstGeom prst="rect">
              <a:avLst/>
            </a:prstGeom>
          </p:spPr>
        </p:pic>
        <p:sp>
          <p:nvSpPr>
            <p:cNvPr id="29" name="TextBox 28">
              <a:extLst>
                <a:ext uri="{FF2B5EF4-FFF2-40B4-BE49-F238E27FC236}">
                  <a16:creationId xmlns:a16="http://schemas.microsoft.com/office/drawing/2014/main" id="{4F350922-20BF-768F-AB08-C7092A08A0D1}"/>
                </a:ext>
              </a:extLst>
            </p:cNvPr>
            <p:cNvSpPr txBox="1"/>
            <p:nvPr/>
          </p:nvSpPr>
          <p:spPr>
            <a:xfrm>
              <a:off x="3648193" y="689118"/>
              <a:ext cx="2338589" cy="300082"/>
            </a:xfrm>
            <a:prstGeom prst="rect">
              <a:avLst/>
            </a:prstGeom>
            <a:noFill/>
          </p:spPr>
          <p:txBody>
            <a:bodyPr wrap="none" rtlCol="0">
              <a:spAutoFit/>
            </a:bodyPr>
            <a:lstStyle/>
            <a:p>
              <a:r>
                <a:rPr lang="en-US" sz="1350" b="1" dirty="0"/>
                <a:t>Justice Core </a:t>
              </a:r>
              <a:r>
                <a:rPr lang="en-US" sz="1350" dirty="0"/>
                <a:t>– Involved Party</a:t>
              </a:r>
            </a:p>
          </p:txBody>
        </p:sp>
      </p:grpSp>
      <p:grpSp>
        <p:nvGrpSpPr>
          <p:cNvPr id="18" name="Group 17">
            <a:extLst>
              <a:ext uri="{FF2B5EF4-FFF2-40B4-BE49-F238E27FC236}">
                <a16:creationId xmlns:a16="http://schemas.microsoft.com/office/drawing/2014/main" id="{2E867DE5-3047-4D04-8CE3-48C07D57E009}"/>
              </a:ext>
            </a:extLst>
          </p:cNvPr>
          <p:cNvGrpSpPr/>
          <p:nvPr/>
        </p:nvGrpSpPr>
        <p:grpSpPr>
          <a:xfrm>
            <a:off x="4428118" y="115797"/>
            <a:ext cx="4108384" cy="2989395"/>
            <a:chOff x="4637705" y="176564"/>
            <a:chExt cx="5477845" cy="3985860"/>
          </a:xfrm>
        </p:grpSpPr>
        <p:sp>
          <p:nvSpPr>
            <p:cNvPr id="14" name="Rectangle 13">
              <a:extLst>
                <a:ext uri="{FF2B5EF4-FFF2-40B4-BE49-F238E27FC236}">
                  <a16:creationId xmlns:a16="http://schemas.microsoft.com/office/drawing/2014/main" id="{F193F200-9628-2C3D-4F06-6B5D98F5F2F2}"/>
                </a:ext>
              </a:extLst>
            </p:cNvPr>
            <p:cNvSpPr/>
            <p:nvPr/>
          </p:nvSpPr>
          <p:spPr>
            <a:xfrm>
              <a:off x="4637705" y="176564"/>
              <a:ext cx="5477845" cy="39858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350"/>
            </a:p>
          </p:txBody>
        </p:sp>
        <p:pic>
          <p:nvPicPr>
            <p:cNvPr id="11" name="Picture 10">
              <a:extLst>
                <a:ext uri="{FF2B5EF4-FFF2-40B4-BE49-F238E27FC236}">
                  <a16:creationId xmlns:a16="http://schemas.microsoft.com/office/drawing/2014/main" id="{F4C3B575-9690-8357-7CB9-15DB0C861CFA}"/>
                </a:ext>
              </a:extLst>
            </p:cNvPr>
            <p:cNvPicPr>
              <a:picLocks noChangeAspect="1"/>
            </p:cNvPicPr>
            <p:nvPr/>
          </p:nvPicPr>
          <p:blipFill>
            <a:blip r:embed="rId4"/>
            <a:srcRect l="1541" t="2259" r="1181" b="1168"/>
            <a:stretch>
              <a:fillRect/>
            </a:stretch>
          </p:blipFill>
          <p:spPr>
            <a:xfrm>
              <a:off x="4718049" y="1133476"/>
              <a:ext cx="5073651" cy="2867024"/>
            </a:xfrm>
            <a:prstGeom prst="rect">
              <a:avLst/>
            </a:prstGeom>
          </p:spPr>
        </p:pic>
        <p:pic>
          <p:nvPicPr>
            <p:cNvPr id="13" name="Picture 12" descr="A logo with a scale in the middle of a circle&#10;&#10;AI-generated content may be incorrect.">
              <a:extLst>
                <a:ext uri="{FF2B5EF4-FFF2-40B4-BE49-F238E27FC236}">
                  <a16:creationId xmlns:a16="http://schemas.microsoft.com/office/drawing/2014/main" id="{D544F9B1-8775-CAD1-67F2-3E2CFE429A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80846" y="201671"/>
              <a:ext cx="906694" cy="906694"/>
            </a:xfrm>
            <a:prstGeom prst="rect">
              <a:avLst/>
            </a:prstGeom>
          </p:spPr>
        </p:pic>
        <p:sp>
          <p:nvSpPr>
            <p:cNvPr id="15" name="TextBox 14">
              <a:extLst>
                <a:ext uri="{FF2B5EF4-FFF2-40B4-BE49-F238E27FC236}">
                  <a16:creationId xmlns:a16="http://schemas.microsoft.com/office/drawing/2014/main" id="{9933A6EA-6B0E-8D5E-B44C-732637A01F41}"/>
                </a:ext>
              </a:extLst>
            </p:cNvPr>
            <p:cNvSpPr txBox="1"/>
            <p:nvPr/>
          </p:nvSpPr>
          <p:spPr>
            <a:xfrm>
              <a:off x="5890156" y="511043"/>
              <a:ext cx="2616357" cy="400109"/>
            </a:xfrm>
            <a:prstGeom prst="rect">
              <a:avLst/>
            </a:prstGeom>
            <a:noFill/>
          </p:spPr>
          <p:txBody>
            <a:bodyPr wrap="none" rtlCol="0">
              <a:spAutoFit/>
            </a:bodyPr>
            <a:lstStyle/>
            <a:p>
              <a:r>
                <a:rPr lang="en-US" sz="1350" b="1" dirty="0"/>
                <a:t>Justice Core</a:t>
              </a:r>
              <a:r>
                <a:rPr lang="en-US" sz="1350" dirty="0"/>
                <a:t> - Authority</a:t>
              </a:r>
            </a:p>
          </p:txBody>
        </p:sp>
      </p:grpSp>
      <p:cxnSp>
        <p:nvCxnSpPr>
          <p:cNvPr id="31" name="Straight Arrow Connector 30">
            <a:extLst>
              <a:ext uri="{FF2B5EF4-FFF2-40B4-BE49-F238E27FC236}">
                <a16:creationId xmlns:a16="http://schemas.microsoft.com/office/drawing/2014/main" id="{16F04E85-A79F-29F9-B329-81D56775B0D8}"/>
              </a:ext>
            </a:extLst>
          </p:cNvPr>
          <p:cNvCxnSpPr>
            <a:cxnSpLocks/>
          </p:cNvCxnSpPr>
          <p:nvPr/>
        </p:nvCxnSpPr>
        <p:spPr>
          <a:xfrm>
            <a:off x="2909888" y="1414554"/>
            <a:ext cx="47510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702000AE-7B0D-518B-B7D8-8BADCBFDC236}"/>
              </a:ext>
            </a:extLst>
          </p:cNvPr>
          <p:cNvCxnSpPr>
            <a:cxnSpLocks/>
          </p:cNvCxnSpPr>
          <p:nvPr/>
        </p:nvCxnSpPr>
        <p:spPr>
          <a:xfrm>
            <a:off x="2909888" y="2038441"/>
            <a:ext cx="50746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3336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18"/>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6115C-92C9-AD9C-A870-AD2483CFDFD6}"/>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3DB0941F-AF49-6DEB-4DAF-1BEC5C12D6A1}"/>
              </a:ext>
            </a:extLst>
          </p:cNvPr>
          <p:cNvSpPr>
            <a:spLocks noGrp="1"/>
          </p:cNvSpPr>
          <p:nvPr>
            <p:ph idx="1"/>
          </p:nvPr>
        </p:nvSpPr>
        <p:spPr/>
        <p:txBody>
          <a:bodyPr/>
          <a:lstStyle/>
          <a:p>
            <a:r>
              <a:rPr lang="en-GB" dirty="0"/>
              <a:t>Setting up a judicial videoconference for some kind of hearing is not a workflow of its own</a:t>
            </a:r>
          </a:p>
          <a:p>
            <a:r>
              <a:rPr lang="en-GB" dirty="0"/>
              <a:t>It is always a part of a regular judicial proceeding – either in a civil law case or a criminal law case. </a:t>
            </a:r>
          </a:p>
          <a:p>
            <a:r>
              <a:rPr lang="en-GB" dirty="0"/>
              <a:t>For both legal domains there are several legal bases on the European level</a:t>
            </a:r>
          </a:p>
          <a:p>
            <a:pPr lvl="1"/>
            <a:r>
              <a:rPr lang="en-GB" b="1" dirty="0"/>
              <a:t>Civil</a:t>
            </a:r>
            <a:r>
              <a:rPr lang="en-GB" dirty="0"/>
              <a:t> Law: Taking of Evidence (Regulation 2020/1783) &amp; </a:t>
            </a:r>
            <a:r>
              <a:rPr lang="en-US" dirty="0" err="1"/>
              <a:t>Digitalisation</a:t>
            </a:r>
            <a:r>
              <a:rPr lang="en-US" dirty="0"/>
              <a:t> of Judicial Cooperation (Regulation </a:t>
            </a:r>
            <a:r>
              <a:rPr lang="en-GB" dirty="0"/>
              <a:t>2023/2844)</a:t>
            </a:r>
          </a:p>
          <a:p>
            <a:pPr lvl="1"/>
            <a:r>
              <a:rPr lang="en-GB" b="1" dirty="0"/>
              <a:t>Criminal</a:t>
            </a:r>
            <a:r>
              <a:rPr lang="en-GB" dirty="0"/>
              <a:t> Law: European Investigation Order (Directive 2014/41/EU) &amp; </a:t>
            </a:r>
            <a:r>
              <a:rPr lang="en-US" dirty="0" err="1"/>
              <a:t>Digitalisation</a:t>
            </a:r>
            <a:r>
              <a:rPr lang="en-US" dirty="0"/>
              <a:t> of Judicial Cooperation (Regulation </a:t>
            </a:r>
            <a:r>
              <a:rPr lang="en-GB" dirty="0"/>
              <a:t>2023/2844)</a:t>
            </a:r>
          </a:p>
        </p:txBody>
      </p:sp>
    </p:spTree>
    <p:extLst>
      <p:ext uri="{BB962C8B-B14F-4D97-AF65-F5344CB8AC3E}">
        <p14:creationId xmlns:p14="http://schemas.microsoft.com/office/powerpoint/2010/main" val="35904240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5725D-13B2-4071-BABC-45BFD9010BB9}"/>
              </a:ext>
            </a:extLst>
          </p:cNvPr>
          <p:cNvSpPr>
            <a:spLocks noGrp="1"/>
          </p:cNvSpPr>
          <p:nvPr>
            <p:ph type="title"/>
          </p:nvPr>
        </p:nvSpPr>
        <p:spPr/>
        <p:txBody>
          <a:bodyPr/>
          <a:lstStyle/>
          <a:p>
            <a:r>
              <a:rPr lang="en-GB" dirty="0"/>
              <a:t>Additional Workflows and Documents</a:t>
            </a:r>
            <a:br>
              <a:rPr lang="en-US" dirty="0"/>
            </a:br>
            <a:endParaRPr lang="en-US" dirty="0"/>
          </a:p>
        </p:txBody>
      </p:sp>
      <p:sp>
        <p:nvSpPr>
          <p:cNvPr id="3" name="Text Placeholder 2">
            <a:extLst>
              <a:ext uri="{FF2B5EF4-FFF2-40B4-BE49-F238E27FC236}">
                <a16:creationId xmlns:a16="http://schemas.microsoft.com/office/drawing/2014/main" id="{CD61CD0F-DEE1-44C6-42AE-CED0A048F7C9}"/>
              </a:ext>
            </a:extLst>
          </p:cNvPr>
          <p:cNvSpPr>
            <a:spLocks noGrp="1"/>
          </p:cNvSpPr>
          <p:nvPr>
            <p:ph type="body" sz="quarter" idx="13"/>
          </p:nvPr>
        </p:nvSpPr>
        <p:spPr/>
        <p:txBody>
          <a:bodyPr/>
          <a:lstStyle/>
          <a:p>
            <a:r>
              <a:rPr lang="en-US" dirty="0"/>
              <a:t>The workflow described covers </a:t>
            </a:r>
            <a:r>
              <a:rPr lang="en-US" b="1" dirty="0"/>
              <a:t>the process to request </a:t>
            </a:r>
            <a:r>
              <a:rPr lang="en-US" dirty="0"/>
              <a:t>a judicial cross-border videoconference and the </a:t>
            </a:r>
            <a:r>
              <a:rPr lang="en-US" b="1" dirty="0"/>
              <a:t>agreement on the technical parameters</a:t>
            </a:r>
          </a:p>
          <a:p>
            <a:r>
              <a:rPr lang="en-US" dirty="0"/>
              <a:t>This process was seen as the most cumbersome process of all videoconferencing-related processes and was the main focus of the project (and relevant deliverable)</a:t>
            </a:r>
          </a:p>
          <a:p>
            <a:r>
              <a:rPr lang="en-GB" dirty="0"/>
              <a:t>There are, obviously, other phases and workflows in cross-border videoconferencing such as During the VC &amp; After the VC</a:t>
            </a:r>
          </a:p>
          <a:p>
            <a:r>
              <a:rPr lang="en-GB" dirty="0"/>
              <a:t>Example workflows are also provided, but not specific forms or data structure – not all steps are relevant to all use cases and/or all MSs)	</a:t>
            </a:r>
            <a:endParaRPr lang="en-US" dirty="0"/>
          </a:p>
        </p:txBody>
      </p:sp>
      <p:sp>
        <p:nvSpPr>
          <p:cNvPr id="5" name="Slide Number Placeholder 4">
            <a:extLst>
              <a:ext uri="{FF2B5EF4-FFF2-40B4-BE49-F238E27FC236}">
                <a16:creationId xmlns:a16="http://schemas.microsoft.com/office/drawing/2014/main" id="{A96626B0-EAC9-F9E5-4C29-986FCB3AE14B}"/>
              </a:ext>
            </a:extLst>
          </p:cNvPr>
          <p:cNvSpPr>
            <a:spLocks noGrp="1"/>
          </p:cNvSpPr>
          <p:nvPr>
            <p:ph type="sldNum" sz="quarter" idx="12"/>
          </p:nvPr>
        </p:nvSpPr>
        <p:spPr/>
        <p:txBody>
          <a:bodyPr/>
          <a:lstStyle/>
          <a:p>
            <a:fld id="{1206269C-C24E-4E80-9A4B-E7E19BB59A67}" type="slidenum">
              <a:rPr lang="de-AT" smtClean="0"/>
              <a:pPr/>
              <a:t>30</a:t>
            </a:fld>
            <a:endParaRPr lang="de-AT" dirty="0"/>
          </a:p>
        </p:txBody>
      </p:sp>
    </p:spTree>
    <p:extLst>
      <p:ext uri="{BB962C8B-B14F-4D97-AF65-F5344CB8AC3E}">
        <p14:creationId xmlns:p14="http://schemas.microsoft.com/office/powerpoint/2010/main" val="37326360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154C86E-9ED5-8B4B-64D2-23E8BC387AD7}"/>
              </a:ext>
            </a:extLst>
          </p:cNvPr>
          <p:cNvSpPr>
            <a:spLocks noGrp="1"/>
          </p:cNvSpPr>
          <p:nvPr>
            <p:ph type="sldNum" sz="quarter" idx="12"/>
          </p:nvPr>
        </p:nvSpPr>
        <p:spPr/>
        <p:txBody>
          <a:bodyPr/>
          <a:lstStyle/>
          <a:p>
            <a:fld id="{1206269C-C24E-4E80-9A4B-E7E19BB59A67}" type="slidenum">
              <a:rPr lang="de-AT" smtClean="0"/>
              <a:pPr/>
              <a:t>31</a:t>
            </a:fld>
            <a:endParaRPr lang="de-AT" dirty="0"/>
          </a:p>
        </p:txBody>
      </p:sp>
      <p:pic>
        <p:nvPicPr>
          <p:cNvPr id="6" name="Grafik 1">
            <a:extLst>
              <a:ext uri="{FF2B5EF4-FFF2-40B4-BE49-F238E27FC236}">
                <a16:creationId xmlns:a16="http://schemas.microsoft.com/office/drawing/2014/main" id="{6AC76A32-D35A-1B1D-7CB3-F5798A0A5CBA}"/>
              </a:ext>
            </a:extLst>
          </p:cNvPr>
          <p:cNvPicPr>
            <a:picLocks noChangeAspect="1"/>
          </p:cNvPicPr>
          <p:nvPr/>
        </p:nvPicPr>
        <p:blipFill>
          <a:blip r:embed="rId2"/>
          <a:srcRect t="9530"/>
          <a:stretch>
            <a:fillRect/>
          </a:stretch>
        </p:blipFill>
        <p:spPr>
          <a:xfrm>
            <a:off x="2280147" y="0"/>
            <a:ext cx="4047443" cy="5143500"/>
          </a:xfrm>
          <a:prstGeom prst="rect">
            <a:avLst/>
          </a:prstGeom>
        </p:spPr>
      </p:pic>
      <p:sp>
        <p:nvSpPr>
          <p:cNvPr id="9" name="Title 1">
            <a:extLst>
              <a:ext uri="{FF2B5EF4-FFF2-40B4-BE49-F238E27FC236}">
                <a16:creationId xmlns:a16="http://schemas.microsoft.com/office/drawing/2014/main" id="{9419FD15-23E4-2D70-9E89-EF9CB40A8A57}"/>
              </a:ext>
            </a:extLst>
          </p:cNvPr>
          <p:cNvSpPr txBox="1">
            <a:spLocks/>
          </p:cNvSpPr>
          <p:nvPr/>
        </p:nvSpPr>
        <p:spPr>
          <a:xfrm>
            <a:off x="540002" y="119805"/>
            <a:ext cx="1947826" cy="62209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t>During Conference</a:t>
            </a:r>
          </a:p>
        </p:txBody>
      </p:sp>
    </p:spTree>
    <p:extLst>
      <p:ext uri="{BB962C8B-B14F-4D97-AF65-F5344CB8AC3E}">
        <p14:creationId xmlns:p14="http://schemas.microsoft.com/office/powerpoint/2010/main" val="3547286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3B0DBF-EE16-43CC-01A5-C0EACB11201E}"/>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E14FA98-6708-0271-0904-112636602680}"/>
              </a:ext>
            </a:extLst>
          </p:cNvPr>
          <p:cNvSpPr>
            <a:spLocks noGrp="1"/>
          </p:cNvSpPr>
          <p:nvPr>
            <p:ph type="sldNum" sz="quarter" idx="12"/>
          </p:nvPr>
        </p:nvSpPr>
        <p:spPr/>
        <p:txBody>
          <a:bodyPr/>
          <a:lstStyle/>
          <a:p>
            <a:fld id="{1206269C-C24E-4E80-9A4B-E7E19BB59A67}" type="slidenum">
              <a:rPr lang="de-AT" smtClean="0"/>
              <a:pPr/>
              <a:t>32</a:t>
            </a:fld>
            <a:endParaRPr lang="de-AT" dirty="0"/>
          </a:p>
        </p:txBody>
      </p:sp>
      <p:sp>
        <p:nvSpPr>
          <p:cNvPr id="9" name="Title 1">
            <a:extLst>
              <a:ext uri="{FF2B5EF4-FFF2-40B4-BE49-F238E27FC236}">
                <a16:creationId xmlns:a16="http://schemas.microsoft.com/office/drawing/2014/main" id="{56759F9E-F767-0B78-C0E5-045601DB5897}"/>
              </a:ext>
            </a:extLst>
          </p:cNvPr>
          <p:cNvSpPr txBox="1">
            <a:spLocks/>
          </p:cNvSpPr>
          <p:nvPr/>
        </p:nvSpPr>
        <p:spPr>
          <a:xfrm>
            <a:off x="540002" y="119805"/>
            <a:ext cx="1947826" cy="62209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t>Post-conference</a:t>
            </a:r>
          </a:p>
        </p:txBody>
      </p:sp>
      <p:pic>
        <p:nvPicPr>
          <p:cNvPr id="3" name="Grafik 1">
            <a:extLst>
              <a:ext uri="{FF2B5EF4-FFF2-40B4-BE49-F238E27FC236}">
                <a16:creationId xmlns:a16="http://schemas.microsoft.com/office/drawing/2014/main" id="{79AC8745-4C96-62B5-A09B-7CAC97CDB2FD}"/>
              </a:ext>
            </a:extLst>
          </p:cNvPr>
          <p:cNvPicPr>
            <a:picLocks noChangeAspect="1"/>
          </p:cNvPicPr>
          <p:nvPr/>
        </p:nvPicPr>
        <p:blipFill>
          <a:blip r:embed="rId2"/>
          <a:srcRect t="11539"/>
          <a:stretch>
            <a:fillRect/>
          </a:stretch>
        </p:blipFill>
        <p:spPr>
          <a:xfrm>
            <a:off x="2487828" y="202183"/>
            <a:ext cx="4802806" cy="4524029"/>
          </a:xfrm>
          <a:prstGeom prst="rect">
            <a:avLst/>
          </a:prstGeom>
        </p:spPr>
      </p:pic>
    </p:spTree>
    <p:extLst>
      <p:ext uri="{BB962C8B-B14F-4D97-AF65-F5344CB8AC3E}">
        <p14:creationId xmlns:p14="http://schemas.microsoft.com/office/powerpoint/2010/main" val="1281570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AT" dirty="0" err="1"/>
              <a:t>Thank</a:t>
            </a:r>
            <a:r>
              <a:rPr lang="de-AT" dirty="0"/>
              <a:t> </a:t>
            </a:r>
            <a:r>
              <a:rPr lang="de-AT" dirty="0" err="1"/>
              <a:t>you</a:t>
            </a:r>
            <a:r>
              <a:rPr lang="de-AT" dirty="0"/>
              <a:t>!</a:t>
            </a:r>
            <a:endParaRPr lang="de-DE" dirty="0"/>
          </a:p>
        </p:txBody>
      </p:sp>
      <p:sp>
        <p:nvSpPr>
          <p:cNvPr id="10" name="Textplatzhalter 9"/>
          <p:cNvSpPr>
            <a:spLocks noGrp="1"/>
          </p:cNvSpPr>
          <p:nvPr>
            <p:ph type="body" sz="quarter" idx="10"/>
          </p:nvPr>
        </p:nvSpPr>
        <p:spPr/>
        <p:txBody>
          <a:bodyPr/>
          <a:lstStyle/>
          <a:p>
            <a:r>
              <a:rPr lang="de-DE" dirty="0"/>
              <a:t>Ion Pagkalos</a:t>
            </a:r>
          </a:p>
          <a:p>
            <a:r>
              <a:rPr lang="de-DE" dirty="0">
                <a:hlinkClick r:id="rId2"/>
              </a:rPr>
              <a:t>ipagkalo@auth.gr</a:t>
            </a:r>
            <a:endParaRPr lang="de-DE" dirty="0"/>
          </a:p>
          <a:p>
            <a:endParaRPr lang="de-DE" dirty="0"/>
          </a:p>
          <a:p>
            <a:endParaRPr lang="de-DE" dirty="0"/>
          </a:p>
          <a:p>
            <a:endParaRPr lang="de-DE" dirty="0"/>
          </a:p>
          <a:p>
            <a:endParaRPr lang="de-DE" dirty="0"/>
          </a:p>
        </p:txBody>
      </p:sp>
      <p:pic>
        <p:nvPicPr>
          <p:cNvPr id="3" name="Grafik 2" descr="Ein Bild, das Text, Logo enthält.&#10;&#10;Automatisch generierte Beschreibung">
            <a:extLst>
              <a:ext uri="{FF2B5EF4-FFF2-40B4-BE49-F238E27FC236}">
                <a16:creationId xmlns:a16="http://schemas.microsoft.com/office/drawing/2014/main" id="{601784FA-1F9F-4FEA-B51E-46895A8A31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6745" y="2989531"/>
            <a:ext cx="4091776" cy="1149569"/>
          </a:xfrm>
          <a:prstGeom prst="rect">
            <a:avLst/>
          </a:prstGeom>
        </p:spPr>
      </p:pic>
      <p:sp>
        <p:nvSpPr>
          <p:cNvPr id="2" name="Textfeld 1">
            <a:extLst>
              <a:ext uri="{FF2B5EF4-FFF2-40B4-BE49-F238E27FC236}">
                <a16:creationId xmlns:a16="http://schemas.microsoft.com/office/drawing/2014/main" id="{C2A7A3F6-E149-A5AF-D5C8-1E98B497490F}"/>
              </a:ext>
            </a:extLst>
          </p:cNvPr>
          <p:cNvSpPr txBox="1"/>
          <p:nvPr/>
        </p:nvSpPr>
        <p:spPr>
          <a:xfrm>
            <a:off x="4680373" y="2384213"/>
            <a:ext cx="45719"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829805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A865-3F8B-BECE-8BC5-2289804C2CB3}"/>
              </a:ext>
            </a:extLst>
          </p:cNvPr>
          <p:cNvSpPr>
            <a:spLocks noGrp="1"/>
          </p:cNvSpPr>
          <p:nvPr>
            <p:ph type="title"/>
          </p:nvPr>
        </p:nvSpPr>
        <p:spPr/>
        <p:txBody>
          <a:bodyPr/>
          <a:lstStyle/>
          <a:p>
            <a:r>
              <a:rPr lang="en-US" dirty="0"/>
              <a:t>Legal Basis</a:t>
            </a:r>
          </a:p>
        </p:txBody>
      </p:sp>
      <p:sp>
        <p:nvSpPr>
          <p:cNvPr id="3" name="Content Placeholder 2">
            <a:extLst>
              <a:ext uri="{FF2B5EF4-FFF2-40B4-BE49-F238E27FC236}">
                <a16:creationId xmlns:a16="http://schemas.microsoft.com/office/drawing/2014/main" id="{E371204B-8330-2469-07E7-93DAC8F7CF98}"/>
              </a:ext>
            </a:extLst>
          </p:cNvPr>
          <p:cNvSpPr>
            <a:spLocks noGrp="1"/>
          </p:cNvSpPr>
          <p:nvPr>
            <p:ph idx="1"/>
          </p:nvPr>
        </p:nvSpPr>
        <p:spPr/>
        <p:txBody>
          <a:bodyPr>
            <a:noAutofit/>
          </a:bodyPr>
          <a:lstStyle/>
          <a:p>
            <a:r>
              <a:rPr lang="en-GB" sz="1700" dirty="0"/>
              <a:t>The articles of the Digitalisation Regulation 2023/2844 provide for </a:t>
            </a:r>
            <a:r>
              <a:rPr lang="en-GB" sz="1700" b="1" dirty="0"/>
              <a:t>general enablers </a:t>
            </a:r>
            <a:r>
              <a:rPr lang="en-GB" sz="1700" dirty="0"/>
              <a:t>for cross-border videoconferencing</a:t>
            </a:r>
          </a:p>
          <a:p>
            <a:r>
              <a:rPr lang="en-GB" sz="1700" dirty="0"/>
              <a:t>The specialised legal acts for Taking of Evidence and the European Investigation Order </a:t>
            </a:r>
            <a:r>
              <a:rPr lang="en-GB" sz="1700" b="1" dirty="0"/>
              <a:t>provide an entire workflow </a:t>
            </a:r>
            <a:r>
              <a:rPr lang="en-GB" sz="1700" dirty="0"/>
              <a:t>(not only for videoconferencing) for requesting assistance of a different country.</a:t>
            </a:r>
          </a:p>
          <a:p>
            <a:pPr lvl="1"/>
            <a:r>
              <a:rPr lang="en-GB" sz="1700" dirty="0"/>
              <a:t>These workflows are already applied to request a cross-border videoconference. </a:t>
            </a:r>
          </a:p>
          <a:p>
            <a:pPr marL="0" indent="0">
              <a:buNone/>
            </a:pPr>
            <a:endParaRPr lang="en-US" sz="1700" dirty="0"/>
          </a:p>
          <a:p>
            <a:endParaRPr lang="en-US" sz="1700" dirty="0"/>
          </a:p>
        </p:txBody>
      </p:sp>
    </p:spTree>
    <p:extLst>
      <p:ext uri="{BB962C8B-B14F-4D97-AF65-F5344CB8AC3E}">
        <p14:creationId xmlns:p14="http://schemas.microsoft.com/office/powerpoint/2010/main" val="1800489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7CD2C-F184-883C-03D2-F4ED65E160B7}"/>
              </a:ext>
            </a:extLst>
          </p:cNvPr>
          <p:cNvSpPr>
            <a:spLocks noGrp="1"/>
          </p:cNvSpPr>
          <p:nvPr>
            <p:ph type="title"/>
          </p:nvPr>
        </p:nvSpPr>
        <p:spPr/>
        <p:txBody>
          <a:bodyPr/>
          <a:lstStyle/>
          <a:p>
            <a:r>
              <a:rPr lang="en-US" dirty="0"/>
              <a:t>The need for new business processes</a:t>
            </a:r>
          </a:p>
        </p:txBody>
      </p:sp>
      <p:sp>
        <p:nvSpPr>
          <p:cNvPr id="3" name="Content Placeholder 2">
            <a:extLst>
              <a:ext uri="{FF2B5EF4-FFF2-40B4-BE49-F238E27FC236}">
                <a16:creationId xmlns:a16="http://schemas.microsoft.com/office/drawing/2014/main" id="{70155E24-89C1-32C7-5FE1-4AB6A20093D0}"/>
              </a:ext>
            </a:extLst>
          </p:cNvPr>
          <p:cNvSpPr>
            <a:spLocks noGrp="1"/>
          </p:cNvSpPr>
          <p:nvPr>
            <p:ph idx="1"/>
          </p:nvPr>
        </p:nvSpPr>
        <p:spPr/>
        <p:txBody>
          <a:bodyPr>
            <a:noAutofit/>
          </a:bodyPr>
          <a:lstStyle/>
          <a:p>
            <a:r>
              <a:rPr lang="en-GB" sz="1700" dirty="0"/>
              <a:t>A workflow is established already for the most relevant legal acts </a:t>
            </a:r>
          </a:p>
          <a:p>
            <a:pPr marL="252000" lvl="1" indent="0">
              <a:buNone/>
            </a:pPr>
            <a:endParaRPr lang="en-GB" sz="1700" dirty="0"/>
          </a:p>
          <a:p>
            <a:pPr marL="252000" lvl="1" indent="0">
              <a:buNone/>
            </a:pPr>
            <a:endParaRPr lang="en-GB" sz="1700" dirty="0"/>
          </a:p>
          <a:p>
            <a:pPr marL="252000" lvl="1" indent="0">
              <a:buNone/>
            </a:pPr>
            <a:endParaRPr lang="en-GB" sz="1700" dirty="0"/>
          </a:p>
          <a:p>
            <a:pPr marL="252000" lvl="1" indent="0">
              <a:buNone/>
            </a:pPr>
            <a:endParaRPr lang="en-GB" sz="1700" dirty="0"/>
          </a:p>
          <a:p>
            <a:pPr marL="252000" lvl="1" indent="0">
              <a:buNone/>
            </a:pPr>
            <a:r>
              <a:rPr lang="en-GB" sz="1700" dirty="0"/>
              <a:t>Is it still necessary to define a business collaboration for cross-border judicial videoconferencing?</a:t>
            </a:r>
          </a:p>
          <a:p>
            <a:pPr marL="252000" lvl="1" indent="0">
              <a:buNone/>
            </a:pPr>
            <a:endParaRPr lang="en-US" sz="1700" dirty="0"/>
          </a:p>
          <a:p>
            <a:endParaRPr lang="en-US" sz="1700" dirty="0"/>
          </a:p>
        </p:txBody>
      </p:sp>
      <p:pic>
        <p:nvPicPr>
          <p:cNvPr id="7" name="Graphic 6" descr="Question Mark with solid fill">
            <a:extLst>
              <a:ext uri="{FF2B5EF4-FFF2-40B4-BE49-F238E27FC236}">
                <a16:creationId xmlns:a16="http://schemas.microsoft.com/office/drawing/2014/main" id="{DAA406E0-1B5F-2629-B8DE-D7E753C93E1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304633" y="2086122"/>
            <a:ext cx="1803630" cy="1803630"/>
          </a:xfrm>
          <a:prstGeom prst="rect">
            <a:avLst/>
          </a:prstGeom>
        </p:spPr>
      </p:pic>
    </p:spTree>
    <p:extLst>
      <p:ext uri="{BB962C8B-B14F-4D97-AF65-F5344CB8AC3E}">
        <p14:creationId xmlns:p14="http://schemas.microsoft.com/office/powerpoint/2010/main" val="455907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1BAAC-8BE7-974A-67C6-F541141EFD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5B9160-86B1-AABD-AC43-6CF4147CDFAB}"/>
              </a:ext>
            </a:extLst>
          </p:cNvPr>
          <p:cNvSpPr>
            <a:spLocks noGrp="1"/>
          </p:cNvSpPr>
          <p:nvPr>
            <p:ph type="title"/>
          </p:nvPr>
        </p:nvSpPr>
        <p:spPr/>
        <p:txBody>
          <a:bodyPr/>
          <a:lstStyle/>
          <a:p>
            <a:r>
              <a:rPr lang="en-US" dirty="0"/>
              <a:t>The need for new business processes</a:t>
            </a:r>
          </a:p>
        </p:txBody>
      </p:sp>
      <p:sp>
        <p:nvSpPr>
          <p:cNvPr id="3" name="Content Placeholder 2">
            <a:extLst>
              <a:ext uri="{FF2B5EF4-FFF2-40B4-BE49-F238E27FC236}">
                <a16:creationId xmlns:a16="http://schemas.microsoft.com/office/drawing/2014/main" id="{D2180B2A-C9AC-D56F-DA41-4A99C217A211}"/>
              </a:ext>
            </a:extLst>
          </p:cNvPr>
          <p:cNvSpPr>
            <a:spLocks noGrp="1"/>
          </p:cNvSpPr>
          <p:nvPr>
            <p:ph idx="1"/>
          </p:nvPr>
        </p:nvSpPr>
        <p:spPr/>
        <p:txBody>
          <a:bodyPr>
            <a:noAutofit/>
          </a:bodyPr>
          <a:lstStyle/>
          <a:p>
            <a:r>
              <a:rPr lang="en-GB" sz="1700" dirty="0"/>
              <a:t>The SimpliVi analysis phase with its study visits and online interviews has brought up </a:t>
            </a:r>
            <a:r>
              <a:rPr lang="en-GB" sz="1700" b="1" dirty="0"/>
              <a:t>two main findings:</a:t>
            </a:r>
            <a:endParaRPr lang="en-GB" sz="1700" dirty="0"/>
          </a:p>
          <a:p>
            <a:pPr marL="685800" lvl="1" indent="-342900">
              <a:buFont typeface="+mj-lt"/>
              <a:buAutoNum type="arabicPeriod"/>
            </a:pPr>
            <a:r>
              <a:rPr lang="en-GB" sz="1700" dirty="0"/>
              <a:t>The current workflows and especially legal forms provide for some technical data for the videoconference - however, the forms are </a:t>
            </a:r>
            <a:r>
              <a:rPr lang="en-GB" sz="1700" b="1" dirty="0"/>
              <a:t>lacking sufficiently detailed technical data </a:t>
            </a:r>
            <a:r>
              <a:rPr lang="en-GB" sz="1700" dirty="0"/>
              <a:t>(to a different extent) for its practical use</a:t>
            </a:r>
          </a:p>
          <a:p>
            <a:pPr marL="685800" lvl="1" indent="-342900">
              <a:buFont typeface="+mj-lt"/>
              <a:buAutoNum type="arabicPeriod"/>
            </a:pPr>
            <a:r>
              <a:rPr lang="en-GB" sz="1700" dirty="0"/>
              <a:t>When looking at the isolated parts of the workflows relevant to the setup of a cross-border videoconference, there is </a:t>
            </a:r>
            <a:r>
              <a:rPr lang="en-GB" sz="1700" b="1" dirty="0"/>
              <a:t>almost no differentiation between civil and criminal law cases</a:t>
            </a:r>
            <a:endParaRPr lang="en-US" sz="1700" dirty="0"/>
          </a:p>
          <a:p>
            <a:pPr lvl="1"/>
            <a:endParaRPr lang="en-US" sz="1700" dirty="0"/>
          </a:p>
          <a:p>
            <a:endParaRPr lang="en-US" sz="1700" dirty="0"/>
          </a:p>
        </p:txBody>
      </p:sp>
    </p:spTree>
    <p:extLst>
      <p:ext uri="{BB962C8B-B14F-4D97-AF65-F5344CB8AC3E}">
        <p14:creationId xmlns:p14="http://schemas.microsoft.com/office/powerpoint/2010/main" val="305424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1">
            <a:extLst>
              <a:ext uri="{FF2B5EF4-FFF2-40B4-BE49-F238E27FC236}">
                <a16:creationId xmlns:a16="http://schemas.microsoft.com/office/drawing/2014/main" id="{E023FADA-1EC1-E65F-DE6B-6216AFAA490E}"/>
              </a:ext>
            </a:extLst>
          </p:cNvPr>
          <p:cNvPicPr>
            <a:picLocks noGrp="1" noChangeAspect="1"/>
          </p:cNvPicPr>
          <p:nvPr>
            <p:ph idx="1"/>
          </p:nvPr>
        </p:nvPicPr>
        <p:blipFill>
          <a:blip r:embed="rId3"/>
          <a:stretch>
            <a:fillRect/>
          </a:stretch>
        </p:blipFill>
        <p:spPr>
          <a:xfrm>
            <a:off x="567057" y="1049377"/>
            <a:ext cx="8084209" cy="3796174"/>
          </a:xfrm>
          <a:prstGeom prst="rect">
            <a:avLst/>
          </a:prstGeom>
          <a:ln w="3175">
            <a:noFill/>
          </a:ln>
        </p:spPr>
      </p:pic>
      <p:sp>
        <p:nvSpPr>
          <p:cNvPr id="10" name="TextBox 9">
            <a:extLst>
              <a:ext uri="{FF2B5EF4-FFF2-40B4-BE49-F238E27FC236}">
                <a16:creationId xmlns:a16="http://schemas.microsoft.com/office/drawing/2014/main" id="{BD7AD038-DDF3-31F0-F204-D23BCAF47729}"/>
              </a:ext>
            </a:extLst>
          </p:cNvPr>
          <p:cNvSpPr txBox="1"/>
          <p:nvPr/>
        </p:nvSpPr>
        <p:spPr>
          <a:xfrm>
            <a:off x="944235" y="4869656"/>
            <a:ext cx="6523925" cy="230832"/>
          </a:xfrm>
          <a:prstGeom prst="rect">
            <a:avLst/>
          </a:prstGeom>
          <a:noFill/>
        </p:spPr>
        <p:txBody>
          <a:bodyPr wrap="square">
            <a:spAutoFit/>
          </a:bodyPr>
          <a:lstStyle/>
          <a:p>
            <a:r>
              <a:rPr lang="en-GB" sz="900" b="1" dirty="0">
                <a:latin typeface="Calibri" panose="020F0502020204030204" pitchFamily="34" charset="0"/>
                <a:ea typeface="Times New Roman" panose="02020603050405020304" pitchFamily="18" charset="0"/>
              </a:rPr>
              <a:t>Source:</a:t>
            </a:r>
            <a:r>
              <a:rPr lang="en-GB" sz="900" dirty="0">
                <a:latin typeface="Calibri" panose="020F0502020204030204" pitchFamily="34" charset="0"/>
                <a:ea typeface="Times New Roman" panose="02020603050405020304" pitchFamily="18" charset="0"/>
              </a:rPr>
              <a:t> </a:t>
            </a:r>
            <a:r>
              <a:rPr lang="en-GB" sz="900" dirty="0" err="1">
                <a:latin typeface="Calibri" panose="020F0502020204030204" pitchFamily="34" charset="0"/>
                <a:ea typeface="Times New Roman" panose="02020603050405020304" pitchFamily="18" charset="0"/>
              </a:rPr>
              <a:t>SoD</a:t>
            </a:r>
            <a:r>
              <a:rPr lang="en-GB" sz="900" dirty="0">
                <a:latin typeface="Calibri" panose="020F0502020204030204" pitchFamily="34" charset="0"/>
                <a:ea typeface="Times New Roman" panose="02020603050405020304" pitchFamily="18" charset="0"/>
              </a:rPr>
              <a:t> &amp; </a:t>
            </a:r>
            <a:r>
              <a:rPr lang="en-GB" sz="900" dirty="0" err="1">
                <a:latin typeface="Calibri" panose="020F0502020204030204" pitchFamily="34" charset="0"/>
                <a:ea typeface="Times New Roman" panose="02020603050405020304" pitchFamily="18" charset="0"/>
              </a:rPr>
              <a:t>ToE</a:t>
            </a:r>
            <a:r>
              <a:rPr lang="en-GB" sz="900" dirty="0">
                <a:latin typeface="Calibri" panose="020F0502020204030204" pitchFamily="34" charset="0"/>
                <a:ea typeface="Times New Roman" panose="02020603050405020304" pitchFamily="18" charset="0"/>
              </a:rPr>
              <a:t> – Business Collaboration Document”, Version 3, European </a:t>
            </a:r>
            <a:r>
              <a:rPr lang="en-GB" sz="900" dirty="0" err="1">
                <a:latin typeface="Calibri" panose="020F0502020204030204" pitchFamily="34" charset="0"/>
                <a:ea typeface="Times New Roman" panose="02020603050405020304" pitchFamily="18" charset="0"/>
              </a:rPr>
              <a:t>Commision</a:t>
            </a:r>
            <a:endParaRPr lang="en-US" sz="900" dirty="0"/>
          </a:p>
        </p:txBody>
      </p:sp>
      <p:sp>
        <p:nvSpPr>
          <p:cNvPr id="6" name="Oval 5">
            <a:extLst>
              <a:ext uri="{FF2B5EF4-FFF2-40B4-BE49-F238E27FC236}">
                <a16:creationId xmlns:a16="http://schemas.microsoft.com/office/drawing/2014/main" id="{5D4758D9-530F-154C-1272-280FB642ED6F}"/>
              </a:ext>
            </a:extLst>
          </p:cNvPr>
          <p:cNvSpPr/>
          <p:nvPr/>
        </p:nvSpPr>
        <p:spPr>
          <a:xfrm>
            <a:off x="1062607" y="2166594"/>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1</a:t>
            </a:r>
          </a:p>
        </p:txBody>
      </p:sp>
      <p:sp>
        <p:nvSpPr>
          <p:cNvPr id="7" name="Oval 6">
            <a:extLst>
              <a:ext uri="{FF2B5EF4-FFF2-40B4-BE49-F238E27FC236}">
                <a16:creationId xmlns:a16="http://schemas.microsoft.com/office/drawing/2014/main" id="{D2959225-7B61-7D9E-5455-31322E67DC94}"/>
              </a:ext>
            </a:extLst>
          </p:cNvPr>
          <p:cNvSpPr/>
          <p:nvPr/>
        </p:nvSpPr>
        <p:spPr>
          <a:xfrm>
            <a:off x="6385712" y="2390946"/>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2</a:t>
            </a:r>
          </a:p>
        </p:txBody>
      </p:sp>
      <p:sp>
        <p:nvSpPr>
          <p:cNvPr id="9" name="TextBox 8">
            <a:extLst>
              <a:ext uri="{FF2B5EF4-FFF2-40B4-BE49-F238E27FC236}">
                <a16:creationId xmlns:a16="http://schemas.microsoft.com/office/drawing/2014/main" id="{01A42EBD-2018-AD3F-9172-D528DE2E65ED}"/>
              </a:ext>
            </a:extLst>
          </p:cNvPr>
          <p:cNvSpPr txBox="1"/>
          <p:nvPr/>
        </p:nvSpPr>
        <p:spPr>
          <a:xfrm>
            <a:off x="222605" y="1661910"/>
            <a:ext cx="3183891"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Requesting Court sends a request for taking of evidence Form correctly filled-in.</a:t>
            </a:r>
            <a:endPar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F2213C91-4BDB-B3A2-398C-39A30CEB9DDA}"/>
              </a:ext>
            </a:extLst>
          </p:cNvPr>
          <p:cNvSpPr txBox="1"/>
          <p:nvPr/>
        </p:nvSpPr>
        <p:spPr>
          <a:xfrm>
            <a:off x="5467375" y="1672589"/>
            <a:ext cx="3183891"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Requested Court receives it -&gt; assesses the request to confirm acknowledgement -&gt; sends back a receipt notification of the request.</a:t>
            </a:r>
            <a:endParaRPr lang="en-US" sz="1200" dirty="0">
              <a:solidFill>
                <a:schemeClr val="tx1"/>
              </a:solidFill>
            </a:endParaRPr>
          </a:p>
        </p:txBody>
      </p:sp>
      <p:sp>
        <p:nvSpPr>
          <p:cNvPr id="13" name="Oval 12">
            <a:extLst>
              <a:ext uri="{FF2B5EF4-FFF2-40B4-BE49-F238E27FC236}">
                <a16:creationId xmlns:a16="http://schemas.microsoft.com/office/drawing/2014/main" id="{9FDDD51F-96F1-56BC-6CA1-AF415D7188E5}"/>
              </a:ext>
            </a:extLst>
          </p:cNvPr>
          <p:cNvSpPr/>
          <p:nvPr/>
        </p:nvSpPr>
        <p:spPr>
          <a:xfrm>
            <a:off x="389035" y="3452214"/>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3</a:t>
            </a:r>
          </a:p>
        </p:txBody>
      </p:sp>
      <p:sp>
        <p:nvSpPr>
          <p:cNvPr id="14" name="TextBox 13">
            <a:extLst>
              <a:ext uri="{FF2B5EF4-FFF2-40B4-BE49-F238E27FC236}">
                <a16:creationId xmlns:a16="http://schemas.microsoft.com/office/drawing/2014/main" id="{C6F34797-2C7F-73E4-637D-E769EE8E9883}"/>
              </a:ext>
            </a:extLst>
          </p:cNvPr>
          <p:cNvSpPr txBox="1"/>
          <p:nvPr/>
        </p:nvSpPr>
        <p:spPr>
          <a:xfrm>
            <a:off x="134857" y="3994113"/>
            <a:ext cx="4764053"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Requesting Court sends technical details for online communication to the Requested Court.</a:t>
            </a:r>
            <a:endParaRPr lang="en-US" sz="1200" dirty="0">
              <a:solidFill>
                <a:schemeClr val="tx1"/>
              </a:solidFill>
            </a:endParaRPr>
          </a:p>
        </p:txBody>
      </p:sp>
      <p:sp>
        <p:nvSpPr>
          <p:cNvPr id="15" name="Oval 14">
            <a:extLst>
              <a:ext uri="{FF2B5EF4-FFF2-40B4-BE49-F238E27FC236}">
                <a16:creationId xmlns:a16="http://schemas.microsoft.com/office/drawing/2014/main" id="{A85DFFA4-B9A2-5EA8-6FF4-FB2FCE6B9468}"/>
              </a:ext>
            </a:extLst>
          </p:cNvPr>
          <p:cNvSpPr/>
          <p:nvPr/>
        </p:nvSpPr>
        <p:spPr>
          <a:xfrm>
            <a:off x="6385712" y="4133244"/>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4</a:t>
            </a:r>
          </a:p>
        </p:txBody>
      </p:sp>
      <p:sp>
        <p:nvSpPr>
          <p:cNvPr id="16" name="TextBox 15">
            <a:extLst>
              <a:ext uri="{FF2B5EF4-FFF2-40B4-BE49-F238E27FC236}">
                <a16:creationId xmlns:a16="http://schemas.microsoft.com/office/drawing/2014/main" id="{E72DE92A-6A61-3F04-C6DF-3F9BD4217E25}"/>
              </a:ext>
            </a:extLst>
          </p:cNvPr>
          <p:cNvSpPr txBox="1"/>
          <p:nvPr/>
        </p:nvSpPr>
        <p:spPr>
          <a:xfrm>
            <a:off x="5733484" y="3532448"/>
            <a:ext cx="3183891"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Requested Court sends back the confirmation of execution or non-execution of request.</a:t>
            </a:r>
            <a:endParaRPr lang="en-US" sz="1200" dirty="0">
              <a:solidFill>
                <a:schemeClr val="tx1"/>
              </a:solidFill>
            </a:endParaRPr>
          </a:p>
        </p:txBody>
      </p:sp>
    </p:spTree>
    <p:extLst>
      <p:ext uri="{BB962C8B-B14F-4D97-AF65-F5344CB8AC3E}">
        <p14:creationId xmlns:p14="http://schemas.microsoft.com/office/powerpoint/2010/main" val="319992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7"/>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4"/>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9" grpId="0" animBg="1"/>
      <p:bldP spid="9" grpId="1" animBg="1"/>
      <p:bldP spid="11" grpId="0" animBg="1"/>
      <p:bldP spid="11" grpId="1" animBg="1"/>
      <p:bldP spid="13" grpId="0" animBg="1"/>
      <p:bldP spid="13" grpId="1" animBg="1"/>
      <p:bldP spid="14" grpId="0" animBg="1"/>
      <p:bldP spid="14" grpId="1"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9CEE7-7790-E02A-458E-28595F7A53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20059B-8A25-38C9-B397-CB9EC1555A5B}"/>
              </a:ext>
            </a:extLst>
          </p:cNvPr>
          <p:cNvSpPr>
            <a:spLocks noGrp="1"/>
          </p:cNvSpPr>
          <p:nvPr>
            <p:ph type="title"/>
          </p:nvPr>
        </p:nvSpPr>
        <p:spPr/>
        <p:txBody>
          <a:bodyPr/>
          <a:lstStyle/>
          <a:p>
            <a:r>
              <a:rPr lang="en-US" dirty="0"/>
              <a:t>Taking of Evidence: Alternative Workflow</a:t>
            </a:r>
          </a:p>
        </p:txBody>
      </p:sp>
      <p:pic>
        <p:nvPicPr>
          <p:cNvPr id="7" name="Grafik 1">
            <a:extLst>
              <a:ext uri="{FF2B5EF4-FFF2-40B4-BE49-F238E27FC236}">
                <a16:creationId xmlns:a16="http://schemas.microsoft.com/office/drawing/2014/main" id="{61BECF01-6CC0-D89F-951E-3C1D6B1D1ABA}"/>
              </a:ext>
            </a:extLst>
          </p:cNvPr>
          <p:cNvPicPr>
            <a:picLocks noChangeAspect="1"/>
          </p:cNvPicPr>
          <p:nvPr/>
        </p:nvPicPr>
        <p:blipFill>
          <a:blip r:embed="rId3"/>
          <a:stretch>
            <a:fillRect/>
          </a:stretch>
        </p:blipFill>
        <p:spPr>
          <a:xfrm>
            <a:off x="455288" y="856948"/>
            <a:ext cx="8039632" cy="3936446"/>
          </a:xfrm>
          <a:prstGeom prst="rect">
            <a:avLst/>
          </a:prstGeom>
        </p:spPr>
      </p:pic>
      <p:sp>
        <p:nvSpPr>
          <p:cNvPr id="8" name="TextBox 7">
            <a:extLst>
              <a:ext uri="{FF2B5EF4-FFF2-40B4-BE49-F238E27FC236}">
                <a16:creationId xmlns:a16="http://schemas.microsoft.com/office/drawing/2014/main" id="{92380079-A0F2-E51B-C132-D10FE7DB9BB1}"/>
              </a:ext>
            </a:extLst>
          </p:cNvPr>
          <p:cNvSpPr txBox="1"/>
          <p:nvPr/>
        </p:nvSpPr>
        <p:spPr>
          <a:xfrm>
            <a:off x="944235" y="4869656"/>
            <a:ext cx="6523925" cy="230832"/>
          </a:xfrm>
          <a:prstGeom prst="rect">
            <a:avLst/>
          </a:prstGeom>
          <a:noFill/>
        </p:spPr>
        <p:txBody>
          <a:bodyPr wrap="square">
            <a:spAutoFit/>
          </a:bodyPr>
          <a:lstStyle/>
          <a:p>
            <a:r>
              <a:rPr lang="en-GB" sz="900" b="1" dirty="0">
                <a:latin typeface="Calibri" panose="020F0502020204030204" pitchFamily="34" charset="0"/>
                <a:ea typeface="Times New Roman" panose="02020603050405020304" pitchFamily="18" charset="0"/>
              </a:rPr>
              <a:t>Source:</a:t>
            </a:r>
            <a:r>
              <a:rPr lang="en-GB" sz="900" dirty="0">
                <a:latin typeface="Calibri" panose="020F0502020204030204" pitchFamily="34" charset="0"/>
                <a:ea typeface="Times New Roman" panose="02020603050405020304" pitchFamily="18" charset="0"/>
              </a:rPr>
              <a:t> </a:t>
            </a:r>
            <a:r>
              <a:rPr lang="en-GB" sz="900" dirty="0" err="1">
                <a:latin typeface="Calibri" panose="020F0502020204030204" pitchFamily="34" charset="0"/>
                <a:ea typeface="Times New Roman" panose="02020603050405020304" pitchFamily="18" charset="0"/>
              </a:rPr>
              <a:t>SoD</a:t>
            </a:r>
            <a:r>
              <a:rPr lang="en-GB" sz="900" dirty="0">
                <a:latin typeface="Calibri" panose="020F0502020204030204" pitchFamily="34" charset="0"/>
                <a:ea typeface="Times New Roman" panose="02020603050405020304" pitchFamily="18" charset="0"/>
              </a:rPr>
              <a:t> &amp; </a:t>
            </a:r>
            <a:r>
              <a:rPr lang="en-GB" sz="900" dirty="0" err="1">
                <a:latin typeface="Calibri" panose="020F0502020204030204" pitchFamily="34" charset="0"/>
                <a:ea typeface="Times New Roman" panose="02020603050405020304" pitchFamily="18" charset="0"/>
              </a:rPr>
              <a:t>ToE</a:t>
            </a:r>
            <a:r>
              <a:rPr lang="en-GB" sz="900" dirty="0">
                <a:latin typeface="Calibri" panose="020F0502020204030204" pitchFamily="34" charset="0"/>
                <a:ea typeface="Times New Roman" panose="02020603050405020304" pitchFamily="18" charset="0"/>
              </a:rPr>
              <a:t> – Business Collaboration Document”, Version 3, European </a:t>
            </a:r>
            <a:r>
              <a:rPr lang="en-GB" sz="900" dirty="0" err="1">
                <a:latin typeface="Calibri" panose="020F0502020204030204" pitchFamily="34" charset="0"/>
                <a:ea typeface="Times New Roman" panose="02020603050405020304" pitchFamily="18" charset="0"/>
              </a:rPr>
              <a:t>Commision</a:t>
            </a:r>
            <a:endParaRPr lang="en-US" sz="900" dirty="0"/>
          </a:p>
        </p:txBody>
      </p:sp>
      <p:sp>
        <p:nvSpPr>
          <p:cNvPr id="5" name="TextBox 4">
            <a:extLst>
              <a:ext uri="{FF2B5EF4-FFF2-40B4-BE49-F238E27FC236}">
                <a16:creationId xmlns:a16="http://schemas.microsoft.com/office/drawing/2014/main" id="{F3754DA9-D658-CBEE-DB5F-EB1616CC7114}"/>
              </a:ext>
            </a:extLst>
          </p:cNvPr>
          <p:cNvSpPr txBox="1"/>
          <p:nvPr/>
        </p:nvSpPr>
        <p:spPr>
          <a:xfrm>
            <a:off x="2468406" y="1322266"/>
            <a:ext cx="6026513" cy="261610"/>
          </a:xfrm>
          <a:prstGeom prst="rect">
            <a:avLst/>
          </a:prstGeom>
          <a:noFill/>
        </p:spPr>
        <p:txBody>
          <a:bodyPr wrap="square">
            <a:spAutoFit/>
          </a:bodyPr>
          <a:lstStyle/>
          <a:p>
            <a:r>
              <a:rPr lang="en-GB" sz="1100" dirty="0">
                <a:effectLst/>
                <a:latin typeface="Calibri" panose="020F0502020204030204" pitchFamily="34" charset="0"/>
                <a:ea typeface="Times New Roman" panose="02020603050405020304" pitchFamily="18" charset="0"/>
              </a:rPr>
              <a:t>(where the requested court already provides technical parameters after acknowledging the request)</a:t>
            </a:r>
            <a:endParaRPr lang="en-US" sz="1100" dirty="0"/>
          </a:p>
        </p:txBody>
      </p:sp>
      <p:sp>
        <p:nvSpPr>
          <p:cNvPr id="15" name="TextBox 14">
            <a:extLst>
              <a:ext uri="{FF2B5EF4-FFF2-40B4-BE49-F238E27FC236}">
                <a16:creationId xmlns:a16="http://schemas.microsoft.com/office/drawing/2014/main" id="{B9E26BEA-2C98-0DC2-2F4C-42BE8DAD88B7}"/>
              </a:ext>
            </a:extLst>
          </p:cNvPr>
          <p:cNvSpPr txBox="1"/>
          <p:nvPr/>
        </p:nvSpPr>
        <p:spPr>
          <a:xfrm>
            <a:off x="944235" y="4869656"/>
            <a:ext cx="6523925" cy="230832"/>
          </a:xfrm>
          <a:prstGeom prst="rect">
            <a:avLst/>
          </a:prstGeom>
          <a:noFill/>
        </p:spPr>
        <p:txBody>
          <a:bodyPr wrap="square">
            <a:spAutoFit/>
          </a:bodyPr>
          <a:lstStyle/>
          <a:p>
            <a:r>
              <a:rPr lang="en-GB" sz="900" b="1" dirty="0">
                <a:latin typeface="Calibri" panose="020F0502020204030204" pitchFamily="34" charset="0"/>
                <a:ea typeface="Times New Roman" panose="02020603050405020304" pitchFamily="18" charset="0"/>
              </a:rPr>
              <a:t>Source:</a:t>
            </a:r>
            <a:r>
              <a:rPr lang="en-GB" sz="900" dirty="0">
                <a:latin typeface="Calibri" panose="020F0502020204030204" pitchFamily="34" charset="0"/>
                <a:ea typeface="Times New Roman" panose="02020603050405020304" pitchFamily="18" charset="0"/>
              </a:rPr>
              <a:t> </a:t>
            </a:r>
            <a:r>
              <a:rPr lang="en-GB" sz="900" dirty="0" err="1">
                <a:latin typeface="Calibri" panose="020F0502020204030204" pitchFamily="34" charset="0"/>
                <a:ea typeface="Times New Roman" panose="02020603050405020304" pitchFamily="18" charset="0"/>
              </a:rPr>
              <a:t>SoD</a:t>
            </a:r>
            <a:r>
              <a:rPr lang="en-GB" sz="900" dirty="0">
                <a:latin typeface="Calibri" panose="020F0502020204030204" pitchFamily="34" charset="0"/>
                <a:ea typeface="Times New Roman" panose="02020603050405020304" pitchFamily="18" charset="0"/>
              </a:rPr>
              <a:t> &amp; </a:t>
            </a:r>
            <a:r>
              <a:rPr lang="en-GB" sz="900" dirty="0" err="1">
                <a:latin typeface="Calibri" panose="020F0502020204030204" pitchFamily="34" charset="0"/>
                <a:ea typeface="Times New Roman" panose="02020603050405020304" pitchFamily="18" charset="0"/>
              </a:rPr>
              <a:t>ToE</a:t>
            </a:r>
            <a:r>
              <a:rPr lang="en-GB" sz="900" dirty="0">
                <a:latin typeface="Calibri" panose="020F0502020204030204" pitchFamily="34" charset="0"/>
                <a:ea typeface="Times New Roman" panose="02020603050405020304" pitchFamily="18" charset="0"/>
              </a:rPr>
              <a:t> – Business Collaboration Document”, Version 3, European </a:t>
            </a:r>
            <a:r>
              <a:rPr lang="en-GB" sz="900" dirty="0" err="1">
                <a:latin typeface="Calibri" panose="020F0502020204030204" pitchFamily="34" charset="0"/>
                <a:ea typeface="Times New Roman" panose="02020603050405020304" pitchFamily="18" charset="0"/>
              </a:rPr>
              <a:t>Commision</a:t>
            </a:r>
            <a:endParaRPr lang="en-US" sz="900" dirty="0"/>
          </a:p>
        </p:txBody>
      </p:sp>
      <p:sp>
        <p:nvSpPr>
          <p:cNvPr id="16" name="Oval 15">
            <a:extLst>
              <a:ext uri="{FF2B5EF4-FFF2-40B4-BE49-F238E27FC236}">
                <a16:creationId xmlns:a16="http://schemas.microsoft.com/office/drawing/2014/main" id="{B30997D2-3A5B-CD6E-E526-E83E4B248945}"/>
              </a:ext>
            </a:extLst>
          </p:cNvPr>
          <p:cNvSpPr/>
          <p:nvPr/>
        </p:nvSpPr>
        <p:spPr>
          <a:xfrm>
            <a:off x="431682" y="1770748"/>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1</a:t>
            </a:r>
          </a:p>
        </p:txBody>
      </p:sp>
      <p:sp>
        <p:nvSpPr>
          <p:cNvPr id="17" name="Oval 16">
            <a:extLst>
              <a:ext uri="{FF2B5EF4-FFF2-40B4-BE49-F238E27FC236}">
                <a16:creationId xmlns:a16="http://schemas.microsoft.com/office/drawing/2014/main" id="{665B20E0-7A1B-D9E9-0A41-12254FB206F7}"/>
              </a:ext>
            </a:extLst>
          </p:cNvPr>
          <p:cNvSpPr/>
          <p:nvPr/>
        </p:nvSpPr>
        <p:spPr>
          <a:xfrm>
            <a:off x="5726191" y="2453760"/>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2</a:t>
            </a:r>
          </a:p>
        </p:txBody>
      </p:sp>
      <p:sp>
        <p:nvSpPr>
          <p:cNvPr id="18" name="TextBox 17">
            <a:extLst>
              <a:ext uri="{FF2B5EF4-FFF2-40B4-BE49-F238E27FC236}">
                <a16:creationId xmlns:a16="http://schemas.microsoft.com/office/drawing/2014/main" id="{6786B338-E401-AE05-AB18-D6748260EF37}"/>
              </a:ext>
            </a:extLst>
          </p:cNvPr>
          <p:cNvSpPr txBox="1"/>
          <p:nvPr/>
        </p:nvSpPr>
        <p:spPr>
          <a:xfrm>
            <a:off x="134857" y="1200245"/>
            <a:ext cx="3183891" cy="46166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Requesting Court sends a request for taking of evidence Form correctly filled-in.</a:t>
            </a:r>
            <a:endParaRPr lang="en-US" sz="120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34B19BFD-C2AB-C8CE-59FA-CBFDC6974F45}"/>
              </a:ext>
            </a:extLst>
          </p:cNvPr>
          <p:cNvSpPr txBox="1"/>
          <p:nvPr/>
        </p:nvSpPr>
        <p:spPr>
          <a:xfrm>
            <a:off x="6324205" y="2204621"/>
            <a:ext cx="2684938" cy="83099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Requested Court receives it -&gt; assesses the request to confirm acknowledgement -&gt; sends back a receipt notification of the request.</a:t>
            </a:r>
            <a:endParaRPr lang="en-US" sz="1200" dirty="0">
              <a:solidFill>
                <a:schemeClr val="tx1"/>
              </a:solidFill>
            </a:endParaRPr>
          </a:p>
        </p:txBody>
      </p:sp>
      <p:sp>
        <p:nvSpPr>
          <p:cNvPr id="20" name="Oval 19">
            <a:extLst>
              <a:ext uri="{FF2B5EF4-FFF2-40B4-BE49-F238E27FC236}">
                <a16:creationId xmlns:a16="http://schemas.microsoft.com/office/drawing/2014/main" id="{F0DD370E-DC17-E0FC-1091-899B4D41998A}"/>
              </a:ext>
            </a:extLst>
          </p:cNvPr>
          <p:cNvSpPr/>
          <p:nvPr/>
        </p:nvSpPr>
        <p:spPr>
          <a:xfrm>
            <a:off x="5726191" y="3096976"/>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3</a:t>
            </a:r>
          </a:p>
        </p:txBody>
      </p:sp>
      <p:sp>
        <p:nvSpPr>
          <p:cNvPr id="21" name="TextBox 20">
            <a:extLst>
              <a:ext uri="{FF2B5EF4-FFF2-40B4-BE49-F238E27FC236}">
                <a16:creationId xmlns:a16="http://schemas.microsoft.com/office/drawing/2014/main" id="{A6AD0D49-0D82-D38D-2D26-E8BC377C6204}"/>
              </a:ext>
            </a:extLst>
          </p:cNvPr>
          <p:cNvSpPr txBox="1"/>
          <p:nvPr/>
        </p:nvSpPr>
        <p:spPr>
          <a:xfrm>
            <a:off x="6324205" y="3096976"/>
            <a:ext cx="2684938"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Requesting Court sends technical details for online communication to the Requested Court.</a:t>
            </a:r>
            <a:endParaRPr lang="en-US" sz="1200" dirty="0">
              <a:solidFill>
                <a:schemeClr val="tx1"/>
              </a:solidFill>
            </a:endParaRPr>
          </a:p>
        </p:txBody>
      </p:sp>
      <p:sp>
        <p:nvSpPr>
          <p:cNvPr id="22" name="Oval 21">
            <a:extLst>
              <a:ext uri="{FF2B5EF4-FFF2-40B4-BE49-F238E27FC236}">
                <a16:creationId xmlns:a16="http://schemas.microsoft.com/office/drawing/2014/main" id="{B173E477-0BF1-9C8A-808A-81761889572B}"/>
              </a:ext>
            </a:extLst>
          </p:cNvPr>
          <p:cNvSpPr/>
          <p:nvPr/>
        </p:nvSpPr>
        <p:spPr>
          <a:xfrm>
            <a:off x="5726191" y="3832849"/>
            <a:ext cx="498880" cy="49888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4</a:t>
            </a:r>
          </a:p>
        </p:txBody>
      </p:sp>
      <p:sp>
        <p:nvSpPr>
          <p:cNvPr id="23" name="TextBox 22">
            <a:extLst>
              <a:ext uri="{FF2B5EF4-FFF2-40B4-BE49-F238E27FC236}">
                <a16:creationId xmlns:a16="http://schemas.microsoft.com/office/drawing/2014/main" id="{C83E9977-E8C6-C475-A8BF-F7F6E4DBEE54}"/>
              </a:ext>
            </a:extLst>
          </p:cNvPr>
          <p:cNvSpPr txBox="1"/>
          <p:nvPr/>
        </p:nvSpPr>
        <p:spPr>
          <a:xfrm>
            <a:off x="6335880" y="3851456"/>
            <a:ext cx="2673263"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r>
              <a:rPr lang="en-GB" sz="1200" i="1" dirty="0">
                <a:solidFill>
                  <a:schemeClr val="tx1"/>
                </a:solidFill>
              </a:rPr>
              <a:t>The Requested Court sends back the confirmation of execution or non-execution of request.</a:t>
            </a:r>
            <a:endParaRPr lang="en-US" sz="1200" dirty="0">
              <a:solidFill>
                <a:schemeClr val="tx1"/>
              </a:solidFill>
            </a:endParaRPr>
          </a:p>
        </p:txBody>
      </p:sp>
    </p:spTree>
    <p:extLst>
      <p:ext uri="{BB962C8B-B14F-4D97-AF65-F5344CB8AC3E}">
        <p14:creationId xmlns:p14="http://schemas.microsoft.com/office/powerpoint/2010/main" val="1854170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16"/>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1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17"/>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1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21"/>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40092-5F64-693E-D169-9C380F08840D}"/>
              </a:ext>
            </a:extLst>
          </p:cNvPr>
          <p:cNvSpPr>
            <a:spLocks noGrp="1"/>
          </p:cNvSpPr>
          <p:nvPr>
            <p:ph type="title"/>
          </p:nvPr>
        </p:nvSpPr>
        <p:spPr>
          <a:xfrm>
            <a:off x="481778" y="1041371"/>
            <a:ext cx="2180105" cy="994172"/>
          </a:xfrm>
        </p:spPr>
        <p:txBody>
          <a:bodyPr>
            <a:normAutofit/>
          </a:bodyPr>
          <a:lstStyle/>
          <a:p>
            <a:r>
              <a:rPr lang="en-US" dirty="0"/>
              <a:t>Taking of Evidence: </a:t>
            </a:r>
            <a:r>
              <a:rPr lang="en-US" b="1" dirty="0"/>
              <a:t>Form N</a:t>
            </a:r>
          </a:p>
        </p:txBody>
      </p:sp>
      <p:pic>
        <p:nvPicPr>
          <p:cNvPr id="6" name="Grafik 1">
            <a:extLst>
              <a:ext uri="{FF2B5EF4-FFF2-40B4-BE49-F238E27FC236}">
                <a16:creationId xmlns:a16="http://schemas.microsoft.com/office/drawing/2014/main" id="{402A7D4A-500D-FBA6-FF8B-AAC520EEFA88}"/>
              </a:ext>
            </a:extLst>
          </p:cNvPr>
          <p:cNvPicPr>
            <a:picLocks noChangeAspect="1"/>
          </p:cNvPicPr>
          <p:nvPr/>
        </p:nvPicPr>
        <p:blipFill>
          <a:blip r:embed="rId2">
            <a:extLst>
              <a:ext uri="{28A0092B-C50C-407E-A947-70E740481C1C}">
                <a14:useLocalDpi xmlns:a14="http://schemas.microsoft.com/office/drawing/2010/main" val="0"/>
              </a:ext>
            </a:extLst>
          </a:blip>
          <a:srcRect b="46284"/>
          <a:stretch>
            <a:fillRect/>
          </a:stretch>
        </p:blipFill>
        <p:spPr>
          <a:xfrm>
            <a:off x="391941" y="1625297"/>
            <a:ext cx="4171072" cy="3107789"/>
          </a:xfrm>
          <a:prstGeom prst="rect">
            <a:avLst/>
          </a:prstGeom>
        </p:spPr>
      </p:pic>
      <p:pic>
        <p:nvPicPr>
          <p:cNvPr id="3" name="Grafik 1">
            <a:extLst>
              <a:ext uri="{FF2B5EF4-FFF2-40B4-BE49-F238E27FC236}">
                <a16:creationId xmlns:a16="http://schemas.microsoft.com/office/drawing/2014/main" id="{C297705F-9444-92A5-6CCD-927803CBD08C}"/>
              </a:ext>
            </a:extLst>
          </p:cNvPr>
          <p:cNvPicPr>
            <a:picLocks noChangeAspect="1"/>
          </p:cNvPicPr>
          <p:nvPr/>
        </p:nvPicPr>
        <p:blipFill>
          <a:blip r:embed="rId2">
            <a:extLst>
              <a:ext uri="{28A0092B-C50C-407E-A947-70E740481C1C}">
                <a14:useLocalDpi xmlns:a14="http://schemas.microsoft.com/office/drawing/2010/main" val="0"/>
              </a:ext>
            </a:extLst>
          </a:blip>
          <a:srcRect t="52900"/>
          <a:stretch>
            <a:fillRect/>
          </a:stretch>
        </p:blipFill>
        <p:spPr>
          <a:xfrm>
            <a:off x="4571999" y="1921045"/>
            <a:ext cx="4369575" cy="2854681"/>
          </a:xfrm>
          <a:prstGeom prst="rect">
            <a:avLst/>
          </a:prstGeom>
        </p:spPr>
      </p:pic>
    </p:spTree>
    <p:extLst>
      <p:ext uri="{BB962C8B-B14F-4D97-AF65-F5344CB8AC3E}">
        <p14:creationId xmlns:p14="http://schemas.microsoft.com/office/powerpoint/2010/main" val="1826359593"/>
      </p:ext>
    </p:extLst>
  </p:cSld>
  <p:clrMapOvr>
    <a:masterClrMapping/>
  </p:clrMapOvr>
</p:sld>
</file>

<file path=ppt/theme/theme1.xml><?xml version="1.0" encoding="utf-8"?>
<a:theme xmlns:a="http://schemas.openxmlformats.org/drawingml/2006/main" name="Republik-AT-4x3">
  <a:themeElements>
    <a:clrScheme name="Republik-AT">
      <a:dk1>
        <a:srgbClr val="000000"/>
      </a:dk1>
      <a:lt1>
        <a:srgbClr val="E6EFF3"/>
      </a:lt1>
      <a:dk2>
        <a:srgbClr val="E6320F"/>
      </a:dk2>
      <a:lt2>
        <a:srgbClr val="FFFFFF"/>
      </a:lt2>
      <a:accent1>
        <a:srgbClr val="CA0237"/>
      </a:accent1>
      <a:accent2>
        <a:srgbClr val="5FB564"/>
      </a:accent2>
      <a:accent3>
        <a:srgbClr val="950F53"/>
      </a:accent3>
      <a:accent4>
        <a:srgbClr val="F59C00"/>
      </a:accent4>
      <a:accent5>
        <a:srgbClr val="3BACBE"/>
      </a:accent5>
      <a:accent6>
        <a:srgbClr val="BCCF00"/>
      </a:accent6>
      <a:hlink>
        <a:srgbClr val="1C1C1C"/>
      </a:hlink>
      <a:folHlink>
        <a:srgbClr val="636362"/>
      </a:folHlink>
    </a:clrScheme>
    <a:fontScheme name="BKA2018-Schriften">
      <a:majorFont>
        <a:latin typeface="Corbel"/>
        <a:ea typeface=""/>
        <a:cs typeface=""/>
      </a:majorFont>
      <a:minorFont>
        <a:latin typeface="Corbel"/>
        <a:ea typeface=""/>
        <a:cs typeface=""/>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N-PPT-16x9-Calibri-BMJ" id="{BA07A0BE-F6E4-4417-9983-AD8EBC346195}" vid="{99BF40E4-A90D-4FEE-BAE7-A484E1BD45B8}"/>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EN-PPT-16x9-Calibri-BMJ</Template>
  <TotalTime>758</TotalTime>
  <Words>2224</Words>
  <Application>Microsoft Office PowerPoint</Application>
  <PresentationFormat>On-screen Show (16:9)</PresentationFormat>
  <Paragraphs>257</Paragraphs>
  <Slides>33</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Arial</vt:lpstr>
      <vt:lpstr>Calibri</vt:lpstr>
      <vt:lpstr>Corbel</vt:lpstr>
      <vt:lpstr>Courier New</vt:lpstr>
      <vt:lpstr>Symbol</vt:lpstr>
      <vt:lpstr>Wingdings</vt:lpstr>
      <vt:lpstr>Republik-AT-4x3</vt:lpstr>
      <vt:lpstr>Custom Design</vt:lpstr>
      <vt:lpstr>SimpliVi [sɪmplɪfʌɪ]</vt:lpstr>
      <vt:lpstr>Goal</vt:lpstr>
      <vt:lpstr>Background</vt:lpstr>
      <vt:lpstr>Legal Basis</vt:lpstr>
      <vt:lpstr>The need for new business processes</vt:lpstr>
      <vt:lpstr>The need for new business processes</vt:lpstr>
      <vt:lpstr>PowerPoint Presentation</vt:lpstr>
      <vt:lpstr>Taking of Evidence: Alternative Workflow</vt:lpstr>
      <vt:lpstr>Taking of Evidence: Form N</vt:lpstr>
      <vt:lpstr>European Investigation Order</vt:lpstr>
      <vt:lpstr>PowerPoint Presentation</vt:lpstr>
      <vt:lpstr>PowerPoint Presentation</vt:lpstr>
      <vt:lpstr>SimpliVi: Business Collaboration for cross-border judicial videoconferencing</vt:lpstr>
      <vt:lpstr>Part 1: Who communicates? (Actors)</vt:lpstr>
      <vt:lpstr>Part 2: How does the workflow look like?  (Business collaboration / Business Transactions) </vt:lpstr>
      <vt:lpstr>PowerPoint Presentation</vt:lpstr>
      <vt:lpstr>PowerPoint Presentation</vt:lpstr>
      <vt:lpstr>Part 3: Which messages are used? (Business Documents)  &amp; What data is exchanged? (Data structure) </vt:lpstr>
      <vt:lpstr>PowerPoint Presentation</vt:lpstr>
      <vt:lpstr>PowerPoint Presentation</vt:lpstr>
      <vt:lpstr>PowerPoint Presentation</vt:lpstr>
      <vt:lpstr>Gap Analysis</vt:lpstr>
      <vt:lpstr>PowerPoint Presentation</vt:lpstr>
      <vt:lpstr>Workflow integration</vt:lpstr>
      <vt:lpstr>PowerPoint Presentation</vt:lpstr>
      <vt:lpstr>Proposed Form in Taking of Evidence</vt:lpstr>
      <vt:lpstr>Proposed Form in European Investigation Order</vt:lpstr>
      <vt:lpstr>What we’re working on</vt:lpstr>
      <vt:lpstr>PowerPoint Presentation</vt:lpstr>
      <vt:lpstr>Additional Workflows and Documents </vt:lpstr>
      <vt:lpstr>PowerPoint Presentation</vt:lpstr>
      <vt:lpstr>PowerPoint Presentation</vt:lpstr>
      <vt:lpstr>Thank you!</vt:lpstr>
    </vt:vector>
  </TitlesOfParts>
  <Company>Bundeskanzleramt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ICANEPO</dc:title>
  <dc:creator>Mathias Maurer</dc:creator>
  <cp:lastModifiedBy>Ioannis Pagkalos</cp:lastModifiedBy>
  <cp:revision>141</cp:revision>
  <cp:lastPrinted>2018-07-05T18:23:58Z</cp:lastPrinted>
  <dcterms:created xsi:type="dcterms:W3CDTF">2022-08-23T11:44:40Z</dcterms:created>
  <dcterms:modified xsi:type="dcterms:W3CDTF">2025-09-18T08:46:06Z</dcterms:modified>
</cp:coreProperties>
</file>